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314" r:id="rId2"/>
    <p:sldId id="315" r:id="rId3"/>
    <p:sldId id="316" r:id="rId4"/>
    <p:sldId id="317" r:id="rId5"/>
    <p:sldId id="298" r:id="rId6"/>
    <p:sldId id="299" r:id="rId7"/>
    <p:sldId id="300" r:id="rId8"/>
    <p:sldId id="318" r:id="rId9"/>
    <p:sldId id="302" r:id="rId10"/>
    <p:sldId id="303" r:id="rId11"/>
    <p:sldId id="319" r:id="rId12"/>
    <p:sldId id="320" r:id="rId13"/>
    <p:sldId id="293" r:id="rId14"/>
    <p:sldId id="294" r:id="rId15"/>
    <p:sldId id="295" r:id="rId16"/>
    <p:sldId id="296" r:id="rId17"/>
    <p:sldId id="297" r:id="rId18"/>
    <p:sldId id="304" r:id="rId19"/>
    <p:sldId id="301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256" r:id="rId29"/>
    <p:sldId id="321" r:id="rId30"/>
    <p:sldId id="322" r:id="rId31"/>
    <p:sldId id="286" r:id="rId32"/>
    <p:sldId id="323" r:id="rId33"/>
    <p:sldId id="324" r:id="rId34"/>
    <p:sldId id="287" r:id="rId35"/>
    <p:sldId id="325" r:id="rId36"/>
    <p:sldId id="326" r:id="rId37"/>
    <p:sldId id="327" r:id="rId38"/>
    <p:sldId id="268" r:id="rId39"/>
    <p:sldId id="273" r:id="rId40"/>
    <p:sldId id="274" r:id="rId41"/>
    <p:sldId id="305" r:id="rId42"/>
    <p:sldId id="292" r:id="rId43"/>
    <p:sldId id="270" r:id="rId44"/>
    <p:sldId id="285" r:id="rId45"/>
    <p:sldId id="282" r:id="rId46"/>
    <p:sldId id="290" r:id="rId47"/>
    <p:sldId id="291" r:id="rId48"/>
    <p:sldId id="284" r:id="rId49"/>
    <p:sldId id="280" r:id="rId50"/>
    <p:sldId id="283" r:id="rId51"/>
    <p:sldId id="289" r:id="rId52"/>
    <p:sldId id="288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55" autoAdjust="0"/>
    <p:restoredTop sz="93767" autoAdjust="0"/>
  </p:normalViewPr>
  <p:slideViewPr>
    <p:cSldViewPr snapToGrid="0">
      <p:cViewPr>
        <p:scale>
          <a:sx n="50" d="100"/>
          <a:sy n="50" d="100"/>
        </p:scale>
        <p:origin x="154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54B857-3D58-4B2B-99B1-F777584AB300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9B2D0-0D6C-4F6A-9F27-22C6A74289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959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9B2D0-0D6C-4F6A-9F27-22C6A74289F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9523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FA9E1-DFFC-4518-9A37-1D567CC1DA40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712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9B2D0-0D6C-4F6A-9F27-22C6A74289F4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833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9B2D0-0D6C-4F6A-9F27-22C6A74289F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871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5DA68-DB87-4390-96AE-6C789A8048E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188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5DA68-DB87-4390-96AE-6C789A8048E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279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19B2D0-0D6C-4F6A-9F27-22C6A74289F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494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19B2D0-0D6C-4F6A-9F27-22C6A74289F4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408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고객 </a:t>
            </a:r>
            <a:r>
              <a:rPr lang="en-US" altLang="ko-KR" dirty="0"/>
              <a:t>id </a:t>
            </a:r>
            <a:r>
              <a:rPr lang="ko-KR" altLang="en-US" dirty="0"/>
              <a:t>드롭다운</a:t>
            </a:r>
            <a:r>
              <a:rPr lang="en-US" altLang="ko-KR" dirty="0"/>
              <a:t>: </a:t>
            </a:r>
            <a:r>
              <a:rPr lang="ko-KR" altLang="en-US" dirty="0"/>
              <a:t>고객 </a:t>
            </a:r>
            <a:r>
              <a:rPr lang="en-US" altLang="ko-KR" dirty="0"/>
              <a:t>ID,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연락처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FA9E1-DFFC-4518-9A37-1D567CC1DA40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283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FA9E1-DFFC-4518-9A37-1D567CC1DA40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395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침대 현황</a:t>
            </a:r>
            <a:r>
              <a:rPr lang="en-US" altLang="ko-KR" dirty="0"/>
              <a:t>: </a:t>
            </a:r>
            <a:r>
              <a:rPr lang="ko-KR" altLang="en-US" dirty="0"/>
              <a:t>이용 중</a:t>
            </a:r>
            <a:r>
              <a:rPr lang="en-US" altLang="ko-KR" dirty="0"/>
              <a:t>, </a:t>
            </a:r>
            <a:r>
              <a:rPr lang="ko-KR" altLang="en-US" dirty="0"/>
              <a:t>이용 불가</a:t>
            </a:r>
            <a:r>
              <a:rPr lang="en-US" altLang="ko-KR" dirty="0"/>
              <a:t>(</a:t>
            </a:r>
            <a:r>
              <a:rPr lang="ko-KR" altLang="en-US" dirty="0"/>
              <a:t>파손</a:t>
            </a:r>
            <a:r>
              <a:rPr lang="en-US" altLang="ko-KR" dirty="0"/>
              <a:t>, </a:t>
            </a:r>
            <a:r>
              <a:rPr lang="ko-KR" altLang="en-US" dirty="0"/>
              <a:t>클리닝 필요 등</a:t>
            </a:r>
            <a:r>
              <a:rPr lang="en-US" altLang="ko-KR" dirty="0"/>
              <a:t>), </a:t>
            </a:r>
            <a:r>
              <a:rPr lang="ko-KR" altLang="en-US" dirty="0"/>
              <a:t>이용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FA9E1-DFFC-4518-9A37-1D567CC1DA40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553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53EEBC-476B-4B64-9095-CFDD906E55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E7601BB-5D82-4DAF-A99B-BB7A7BCCBC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DAD229-2F89-41D1-8CA2-DDFAE3AFE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59EFC-7F27-4EE0-9638-FC028B4DF60C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957C50-FD66-43AE-A2BE-85B657E10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E67137-5B8F-4411-A23C-46621E62D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9ACB7-2B87-492C-98EB-0121FB997B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313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567C5A-2F80-45BB-B133-790FBA683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C00EDB-C777-4A00-89F7-6819C3CE7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65DBB6-C867-464F-A9F6-06099E80B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59EFC-7F27-4EE0-9638-FC028B4DF60C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35DF3E-5A53-4E06-96AB-E6FAA92D6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761D4E-3C39-4797-A1E0-0BB466A2A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9ACB7-2B87-492C-98EB-0121FB997B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333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A4CC2DC-EE7B-4853-AF66-AF3E2DC718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2E1924-6AEB-4D0F-8A04-50527E27D9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DC4A9C-C6BE-4027-A0CA-F18903CA6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59EFC-7F27-4EE0-9638-FC028B4DF60C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E13E32-79CF-428C-B7FE-3D2F16D80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55603C-A36F-4FD8-9B5D-AC5903945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9ACB7-2B87-492C-98EB-0121FB997B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967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ECC2D2-935C-4FA2-8F72-DC9694CC6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098134-087E-4A8E-B97A-5F1307C0C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CD48AE-6169-48A1-AE8F-850B4556F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59EFC-7F27-4EE0-9638-FC028B4DF60C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2C06EFC-97ED-446A-BFAD-0D6BB3944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20DC6-575F-4D6E-A0AE-43F09E0E2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9ACB7-2B87-492C-98EB-0121FB997B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658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3200AA-8EA7-40E2-90FB-9E6446E8B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E0797E-DF39-40F7-9869-9A7A42047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0C91D4-1569-4932-8998-141C0BA50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59EFC-7F27-4EE0-9638-FC028B4DF60C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D2C6CF-5E4D-4126-B463-40BFCFE1C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7416FB-5978-41D3-A17F-387DBE6D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9ACB7-2B87-492C-98EB-0121FB997B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327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516396-7CF3-401A-B981-C0CEEE588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EEC09A-CB26-4F3C-992F-D209AA47FB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110726-30EF-4057-BDC2-22DA555D74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1E1E1B-45EC-44A6-9467-A1A1D1BA9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59EFC-7F27-4EE0-9638-FC028B4DF60C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A924F9-A6A6-4A48-8501-59615F050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923727-97AF-41F6-B25A-2F0F0A74E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9ACB7-2B87-492C-98EB-0121FB997B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024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731D25-D885-4905-A3B0-1A501256B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135189B-4158-43AD-8614-49F615F47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72BF43-E66C-4C8A-BD33-8226F6D055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156D1D5-A779-4DC8-B4D7-F92CC2F1F9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496F8DA-D6E3-44ED-9596-E410BF4B4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BF912D-FE52-40DD-B3B5-C1AB98261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59EFC-7F27-4EE0-9638-FC028B4DF60C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06A1AED-D8D3-48CF-9373-D9FC3D65E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AD8809-37FA-450E-9C5F-A7617669F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9ACB7-2B87-492C-98EB-0121FB997B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208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FC9C69-D0A4-456E-966E-59D3641B8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029147A-6EAF-4010-842C-614B18041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59EFC-7F27-4EE0-9638-FC028B4DF60C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9D98BDA-C0EE-47C0-85A0-91B679D8A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A92D023-6FB8-43AB-811B-3DD57179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9ACB7-2B87-492C-98EB-0121FB997B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865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B9C303B-33BE-432B-AA29-61F86ED8A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59EFC-7F27-4EE0-9638-FC028B4DF60C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D76DD97-B739-4209-959F-CDA82E82B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123749-7A72-444B-9D41-7C6F6F81E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9ACB7-2B87-492C-98EB-0121FB997B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059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48E864-58A2-4BEE-B2A6-B37F2627D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F76548-1F2F-46AC-9F2D-D196B7493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37ECF1-3B3F-444B-AE02-96C185696E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1059BB-86AB-4A70-9FE5-5556F1AB9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59EFC-7F27-4EE0-9638-FC028B4DF60C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46F8E7-1701-4E05-8756-547B4651C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64ABE4-70EE-4FA3-9C28-27DC3FD58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9ACB7-2B87-492C-98EB-0121FB997B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500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202915-2025-414F-83A3-5831DE976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C78E352-894D-49D6-9F23-4AF504F80C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41269E-1974-4A94-B969-EA4F7C6667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1500F0-4362-433B-AF46-CA8F55BDC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59EFC-7F27-4EE0-9638-FC028B4DF60C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C12011-6FDE-48BC-A7FD-27AA2E3C2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7332DE-A7F1-463C-B486-A0C2D10A1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9ACB7-2B87-492C-98EB-0121FB997B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798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39FE6E1-1243-4002-A8E2-594BC316B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875F68-2961-40B5-A5F0-A81295B8E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4E6344-B506-49A7-B616-24AE2EFEE7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959EFC-7F27-4EE0-9638-FC028B4DF60C}" type="datetimeFigureOut">
              <a:rPr lang="ko-KR" altLang="en-US" smtClean="0"/>
              <a:t>2021-05-31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258EAE-419F-424C-A1CC-82840ED028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7B0F69-A16E-4ED3-AFC5-531206931A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9ACB7-2B87-492C-98EB-0121FB997B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205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053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9438640" y="0"/>
          <a:ext cx="2753360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3360">
                  <a:extLst>
                    <a:ext uri="{9D8B030D-6E8A-4147-A177-3AD203B41FA5}">
                      <a16:colId xmlns:a16="http://schemas.microsoft.com/office/drawing/2014/main" val="2573722745"/>
                    </a:ext>
                  </a:extLst>
                </a:gridCol>
              </a:tblGrid>
              <a:tr h="4772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259455"/>
                  </a:ext>
                </a:extLst>
              </a:tr>
              <a:tr h="18691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예약자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휴대폰 번호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대표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투숙자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휴대폰 번호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여권 번호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투숙 기간 중 한가지 이상 입력하여 조회하면 해당하는 사람의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</a:rPr>
                        <a:t> 예약 정보가 나옴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</a:rPr>
                        <a:t>아무 정보도 입력 하지 않을 시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baseline="0" dirty="0" err="1">
                          <a:solidFill>
                            <a:schemeClr val="tx1"/>
                          </a:solidFill>
                        </a:rPr>
                        <a:t>예약번호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</a:rPr>
                        <a:t> 순으로 모두 조회됨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292879"/>
                  </a:ext>
                </a:extLst>
              </a:tr>
              <a:tr h="8560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예약 정보가 조회됨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684759"/>
                  </a:ext>
                </a:extLst>
              </a:tr>
              <a:tr h="8311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예약 취소 가능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</a:rPr>
                        <a:t>서비스 취소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</a:rPr>
                        <a:t>객실 취소 버튼이 따로 있어 각각에 대해 취소 가능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998880"/>
                  </a:ext>
                </a:extLst>
              </a:tr>
              <a:tr h="2824376"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375169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38640" cy="6858000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651760" y="1279117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2595200" y="3158717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9022080" y="3249000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2677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9438640" y="-3"/>
          <a:ext cx="2753360" cy="685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3360">
                  <a:extLst>
                    <a:ext uri="{9D8B030D-6E8A-4147-A177-3AD203B41FA5}">
                      <a16:colId xmlns:a16="http://schemas.microsoft.com/office/drawing/2014/main" val="2573722745"/>
                    </a:ext>
                  </a:extLst>
                </a:gridCol>
              </a:tblGrid>
              <a:tr h="4919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259455"/>
                  </a:ext>
                </a:extLst>
              </a:tr>
              <a:tr h="10379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방문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전화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</a:rPr>
                        <a:t> 고객의 예약을 직원이 수기로 작성 가능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292879"/>
                  </a:ext>
                </a:extLst>
              </a:tr>
              <a:tr h="6285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예약자 이름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</a:rPr>
                        <a:t>전화번호 작성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684759"/>
                  </a:ext>
                </a:extLst>
              </a:tr>
              <a:tr h="8035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대표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투숙자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전화번호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여권번호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이메일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</a:rPr>
                        <a:t> 작성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998880"/>
                  </a:ext>
                </a:extLst>
              </a:tr>
              <a:tr h="7935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예약자와 동일할 경우 체크하면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</a:rPr>
                        <a:t> 정보를 자동으로 가져옴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042841"/>
                  </a:ext>
                </a:extLst>
              </a:tr>
              <a:tr h="13350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모든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</a:rPr>
                        <a:t> 장보 입력 후 다음 버튼 클릭 시 객실 및 서비스 예약 정보를 받을 수 있는 페이지로 넘어감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898682"/>
                  </a:ext>
                </a:extLst>
              </a:tr>
              <a:tr h="1767463">
                <a:tc>
                  <a:txBody>
                    <a:bodyPr/>
                    <a:lstStyle/>
                    <a:p>
                      <a:pPr latinLnBrk="1"/>
                      <a:endParaRPr lang="en-US" altLang="ko-KR" sz="1400" b="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591299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438640" cy="6858000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686640" y="1258797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2686640" y="2234157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6622961" y="6074637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2686640" y="3920717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5553279" y="3560717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9950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9438640" y="10160"/>
          <a:ext cx="2753360" cy="684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3360">
                  <a:extLst>
                    <a:ext uri="{9D8B030D-6E8A-4147-A177-3AD203B41FA5}">
                      <a16:colId xmlns:a16="http://schemas.microsoft.com/office/drawing/2014/main" val="2573722745"/>
                    </a:ext>
                  </a:extLst>
                </a:gridCol>
              </a:tblGrid>
              <a:tr h="4135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259455"/>
                  </a:ext>
                </a:extLst>
              </a:tr>
              <a:tr h="169177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객실 예약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</a:rPr>
                        <a:t> 정보를 입력 할 수 있는 칸으로 투숙기간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</a:rPr>
                        <a:t>객실 유형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</a:rPr>
                        <a:t>기본 침대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</a:rPr>
                        <a:t>추가 침대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</a:rPr>
                        <a:t>객실 수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</a:rPr>
                        <a:t>투숙 인원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</a:rPr>
                        <a:t>셔틀 이용 여부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baseline="0" dirty="0" err="1">
                          <a:solidFill>
                            <a:schemeClr val="tx1"/>
                          </a:solidFill>
                        </a:rPr>
                        <a:t>특이사항에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</a:rPr>
                        <a:t> 대한 정보를 직원이 직접 입력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292879"/>
                  </a:ext>
                </a:extLst>
              </a:tr>
              <a:tr h="142860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서비스 예약 정보를 입력할 수 있는 칸으로 예약자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전화번호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이메일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체험 날짜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인원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서비스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투어 셔틀 이용 어부에 대한 정보를 직원이 직접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684759"/>
                  </a:ext>
                </a:extLst>
              </a:tr>
              <a:tr h="82708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객실 예약자와 동일할 경우 체크 자동으로 정보 가져옴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998880"/>
                  </a:ext>
                </a:extLst>
              </a:tr>
              <a:tr h="63911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예약 정보 저장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291640"/>
                  </a:ext>
                </a:extLst>
              </a:tr>
              <a:tr h="6641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체크인 전 객실 요금만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선결제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5238835"/>
                  </a:ext>
                </a:extLst>
              </a:tr>
              <a:tr h="1183544"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280057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38640" cy="6858000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2667840" y="1523434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2667840" y="4280717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5795600" y="4154397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7366000" y="1235031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8922680" y="1235031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4071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C5CE394-0FD9-4E12-8CE6-7D1816E9F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28480" cy="685800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47AEFE8-ADEA-4F0D-AFE4-A909D55B90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0554601"/>
              </p:ext>
            </p:extLst>
          </p:nvPr>
        </p:nvGraphicFramePr>
        <p:xfrm>
          <a:off x="9441180" y="0"/>
          <a:ext cx="2750820" cy="685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0820">
                  <a:extLst>
                    <a:ext uri="{9D8B030D-6E8A-4147-A177-3AD203B41FA5}">
                      <a16:colId xmlns:a16="http://schemas.microsoft.com/office/drawing/2014/main" val="2573722745"/>
                    </a:ext>
                  </a:extLst>
                </a:gridCol>
              </a:tblGrid>
              <a:tr h="4534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259455"/>
                  </a:ext>
                </a:extLst>
              </a:tr>
              <a:tr h="17847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디폴트 값은 현재 날짜로 연회장 현황이 검색되며 사용자가 원하는 날짜의 연회장 현황을 조회할 수 있음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292879"/>
                  </a:ext>
                </a:extLst>
              </a:tr>
              <a:tr h="9232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사용중인 연회장에 대해서 고객 이름과 이용 시간이 표시되도록 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684759"/>
                  </a:ext>
                </a:extLst>
              </a:tr>
              <a:tr h="3692059"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998880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37495F82-5039-4092-8EA8-0F942FBA650B}"/>
              </a:ext>
            </a:extLst>
          </p:cNvPr>
          <p:cNvSpPr/>
          <p:nvPr/>
        </p:nvSpPr>
        <p:spPr>
          <a:xfrm>
            <a:off x="7257460" y="1164590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A9917F0-A055-4FC3-A8B6-D906A4B8AD6E}"/>
              </a:ext>
            </a:extLst>
          </p:cNvPr>
          <p:cNvSpPr/>
          <p:nvPr/>
        </p:nvSpPr>
        <p:spPr>
          <a:xfrm>
            <a:off x="4534240" y="1888490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1900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1C7FE28-335E-42BF-9559-BCF10C6DEB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237069"/>
              </p:ext>
            </p:extLst>
          </p:nvPr>
        </p:nvGraphicFramePr>
        <p:xfrm>
          <a:off x="9441180" y="4953"/>
          <a:ext cx="2750820" cy="6849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0820">
                  <a:extLst>
                    <a:ext uri="{9D8B030D-6E8A-4147-A177-3AD203B41FA5}">
                      <a16:colId xmlns:a16="http://schemas.microsoft.com/office/drawing/2014/main" val="2573722745"/>
                    </a:ext>
                  </a:extLst>
                </a:gridCol>
              </a:tblGrid>
              <a:tr h="3350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259455"/>
                  </a:ext>
                </a:extLst>
              </a:tr>
              <a:tr h="11715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예약 날짜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이용 시간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연회장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참여인원을 수기로 입력 받음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292879"/>
                  </a:ext>
                </a:extLst>
              </a:tr>
              <a:tr h="9442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예약을 위해 예약자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이메일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전화번호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기타 내용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단체명 행사명과 같은 예약자의 기본정보를 입력 받음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684759"/>
                  </a:ext>
                </a:extLst>
              </a:tr>
              <a:tr h="9491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고객이 조식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중식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석식 서비스를 원하는 경우 체크 박스를 통해 입력 받으며 중복 체크도 가능함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998880"/>
                  </a:ext>
                </a:extLst>
              </a:tr>
              <a:tr h="1025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필요한 경우 객실 이용 고객과 동일하게 공항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리조트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리조트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→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공항 셔틀 노선을 제공함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003526"/>
                  </a:ext>
                </a:extLst>
              </a:tr>
              <a:tr h="2423529"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691908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F9B4E6E7-1413-419E-9B11-DB47EF850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441180" cy="6849444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FDCEC222-EB49-4668-A1A2-6AAEFD03A792}"/>
              </a:ext>
            </a:extLst>
          </p:cNvPr>
          <p:cNvSpPr/>
          <p:nvPr/>
        </p:nvSpPr>
        <p:spPr>
          <a:xfrm>
            <a:off x="2653301" y="1514587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031691F-9494-4075-969B-D981B7AAAB21}"/>
              </a:ext>
            </a:extLst>
          </p:cNvPr>
          <p:cNvSpPr/>
          <p:nvPr/>
        </p:nvSpPr>
        <p:spPr>
          <a:xfrm>
            <a:off x="2653301" y="2889997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4D675F7-7584-44C2-A4BD-B1FE7C942D7F}"/>
              </a:ext>
            </a:extLst>
          </p:cNvPr>
          <p:cNvSpPr/>
          <p:nvPr/>
        </p:nvSpPr>
        <p:spPr>
          <a:xfrm>
            <a:off x="2653301" y="4803414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869F9EA-6F9C-482E-9B30-5C1F26D3E22A}"/>
              </a:ext>
            </a:extLst>
          </p:cNvPr>
          <p:cNvSpPr/>
          <p:nvPr/>
        </p:nvSpPr>
        <p:spPr>
          <a:xfrm>
            <a:off x="2629102" y="5466429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02469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E5D18916-4DA5-4E8F-A7DD-715184189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400"/>
            <a:ext cx="9441180" cy="688340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86A4DB9-ADAF-4775-847D-3894520418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047653"/>
              </p:ext>
            </p:extLst>
          </p:nvPr>
        </p:nvGraphicFramePr>
        <p:xfrm>
          <a:off x="9441180" y="4953"/>
          <a:ext cx="2750820" cy="68444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0820">
                  <a:extLst>
                    <a:ext uri="{9D8B030D-6E8A-4147-A177-3AD203B41FA5}">
                      <a16:colId xmlns:a16="http://schemas.microsoft.com/office/drawing/2014/main" val="2573722745"/>
                    </a:ext>
                  </a:extLst>
                </a:gridCol>
              </a:tblGrid>
              <a:tr h="3545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259455"/>
                  </a:ext>
                </a:extLst>
              </a:tr>
              <a:tr h="95879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예약자 이름과 예약자 전화번호를 입력 받아 연회장 예약 조회를 할 수 있음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292879"/>
                  </a:ext>
                </a:extLst>
              </a:tr>
              <a:tr h="11061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전화번호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연회장 타입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이메일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단체명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행사명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식사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셔틀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참여 인원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이용 시간에 대한 정보를 출력할 수 있음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684759"/>
                  </a:ext>
                </a:extLst>
              </a:tr>
              <a:tr h="9180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취소버튼을 누르면 해당 예약에 대해 취소 사유를 적을 수 있음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998880"/>
                  </a:ext>
                </a:extLst>
              </a:tr>
              <a:tr h="11546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취소 사유를 수기로 입력하고 취소 버튼을 누르면 최종적으로 연회장 예약이 취소됨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003526"/>
                  </a:ext>
                </a:extLst>
              </a:tr>
              <a:tr h="2352250"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57455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E1EF7F98-12AC-469A-B1E2-B1B4DAFF6364}"/>
              </a:ext>
            </a:extLst>
          </p:cNvPr>
          <p:cNvSpPr/>
          <p:nvPr/>
        </p:nvSpPr>
        <p:spPr>
          <a:xfrm>
            <a:off x="2583520" y="1491727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EC74C4F-359A-496A-A450-3412F01E1272}"/>
              </a:ext>
            </a:extLst>
          </p:cNvPr>
          <p:cNvSpPr/>
          <p:nvPr/>
        </p:nvSpPr>
        <p:spPr>
          <a:xfrm>
            <a:off x="2567940" y="2284207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67A82D5-87BB-464B-8CFF-B62A9EC65818}"/>
              </a:ext>
            </a:extLst>
          </p:cNvPr>
          <p:cNvSpPr/>
          <p:nvPr/>
        </p:nvSpPr>
        <p:spPr>
          <a:xfrm>
            <a:off x="2567940" y="5648437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0AAEB54F-4C43-4711-BB80-F1A330B517B5}"/>
              </a:ext>
            </a:extLst>
          </p:cNvPr>
          <p:cNvSpPr/>
          <p:nvPr/>
        </p:nvSpPr>
        <p:spPr>
          <a:xfrm>
            <a:off x="8378190" y="2886187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2959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368C085-54FE-4E46-8A11-F311329D3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41180" cy="685800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F4C0BF2-B4F9-40B2-8CCD-6265AC2568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734024"/>
              </p:ext>
            </p:extLst>
          </p:nvPr>
        </p:nvGraphicFramePr>
        <p:xfrm>
          <a:off x="9441180" y="4953"/>
          <a:ext cx="2750820" cy="68395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0820">
                  <a:extLst>
                    <a:ext uri="{9D8B030D-6E8A-4147-A177-3AD203B41FA5}">
                      <a16:colId xmlns:a16="http://schemas.microsoft.com/office/drawing/2014/main" val="2573722745"/>
                    </a:ext>
                  </a:extLst>
                </a:gridCol>
              </a:tblGrid>
              <a:tr h="3543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259455"/>
                  </a:ext>
                </a:extLst>
              </a:tr>
              <a:tr h="95809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고객 이름을 입력해서 고객 정보를 조회할 수 있음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292879"/>
                  </a:ext>
                </a:extLst>
              </a:tr>
              <a:tr h="110530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조회 버튼을 누르면 고객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ID,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생년월일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연락처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마일리지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특이사항을 조회할 수 있음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684759"/>
                  </a:ext>
                </a:extLst>
              </a:tr>
              <a:tr h="9174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조회하는 고객이 동명이인인 경우 조회된 정보를 바탕으로 회원 정보를 특정할 수 있음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998880"/>
                  </a:ext>
                </a:extLst>
              </a:tr>
              <a:tr h="11538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수정하기 버튼을 통해서 특이사항을 입력하거나 수정할 수 있음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003526"/>
                  </a:ext>
                </a:extLst>
              </a:tr>
              <a:tr h="2350548"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57455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66287040-FFAA-4ADC-B03A-D05945CC0031}"/>
              </a:ext>
            </a:extLst>
          </p:cNvPr>
          <p:cNvSpPr/>
          <p:nvPr/>
        </p:nvSpPr>
        <p:spPr>
          <a:xfrm>
            <a:off x="3257890" y="1665644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34E92B8-FBA9-4785-A564-785193DA6FB5}"/>
              </a:ext>
            </a:extLst>
          </p:cNvPr>
          <p:cNvSpPr/>
          <p:nvPr/>
        </p:nvSpPr>
        <p:spPr>
          <a:xfrm>
            <a:off x="5076190" y="2757844"/>
            <a:ext cx="332400" cy="35365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183C927-81DC-4ACB-8AC9-E08B0B9D635C}"/>
              </a:ext>
            </a:extLst>
          </p:cNvPr>
          <p:cNvSpPr/>
          <p:nvPr/>
        </p:nvSpPr>
        <p:spPr>
          <a:xfrm>
            <a:off x="2584620" y="4269144"/>
            <a:ext cx="332400" cy="35365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CC3D43D-0B1B-4B2A-AF39-DF146C610C5F}"/>
              </a:ext>
            </a:extLst>
          </p:cNvPr>
          <p:cNvSpPr/>
          <p:nvPr/>
        </p:nvSpPr>
        <p:spPr>
          <a:xfrm>
            <a:off x="8642520" y="3435754"/>
            <a:ext cx="332400" cy="35365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4195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509E517-ED94-4173-A5F4-ABB0CA318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441180" cy="6844492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06A07D1-C3A0-4838-A142-F10FA51130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9799972"/>
              </p:ext>
            </p:extLst>
          </p:nvPr>
        </p:nvGraphicFramePr>
        <p:xfrm>
          <a:off x="9441180" y="13509"/>
          <a:ext cx="2750820" cy="68779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0820">
                  <a:extLst>
                    <a:ext uri="{9D8B030D-6E8A-4147-A177-3AD203B41FA5}">
                      <a16:colId xmlns:a16="http://schemas.microsoft.com/office/drawing/2014/main" val="2573722745"/>
                    </a:ext>
                  </a:extLst>
                </a:gridCol>
              </a:tblGrid>
              <a:tr h="30180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259455"/>
                  </a:ext>
                </a:extLst>
              </a:tr>
              <a:tr h="8161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고객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ID,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연락처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생년월일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마일리지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고객 특이사항애 대한 정보가 제공됨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292879"/>
                  </a:ext>
                </a:extLst>
              </a:tr>
              <a:tr h="9415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고객 특이사항에 대한 정보를 조회하거나 수정하거나 저장할 수 있음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684759"/>
                  </a:ext>
                </a:extLst>
              </a:tr>
              <a:tr h="7814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3.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해당 고객에 대한 이용 예정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이용 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이용 완료 내역을 조회할 수 있음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998880"/>
                  </a:ext>
                </a:extLst>
              </a:tr>
              <a:tr h="9828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영수증 아이콘을 클릭해서 이용 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이용 완료 내역에 대한 영수증을 조회할 수 있음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003526"/>
                  </a:ext>
                </a:extLst>
              </a:tr>
              <a:tr h="101849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돋보기 아이콘을 클릭해서 서비스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다이닝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편의시설 이용 내역을 조회할 수 있음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957455"/>
                  </a:ext>
                </a:extLst>
              </a:tr>
              <a:tr h="2002223"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85044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B09A1B05-B375-4601-BBD3-F60AC6C3AFED}"/>
              </a:ext>
            </a:extLst>
          </p:cNvPr>
          <p:cNvSpPr/>
          <p:nvPr/>
        </p:nvSpPr>
        <p:spPr>
          <a:xfrm>
            <a:off x="3112180" y="1767244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AB07427-17E0-4DC3-A830-E047364B7A05}"/>
              </a:ext>
            </a:extLst>
          </p:cNvPr>
          <p:cNvSpPr/>
          <p:nvPr/>
        </p:nvSpPr>
        <p:spPr>
          <a:xfrm>
            <a:off x="3125980" y="3247894"/>
            <a:ext cx="332400" cy="35365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AAA616B-1697-4D5B-B182-A48091C1A141}"/>
              </a:ext>
            </a:extLst>
          </p:cNvPr>
          <p:cNvSpPr/>
          <p:nvPr/>
        </p:nvSpPr>
        <p:spPr>
          <a:xfrm>
            <a:off x="3125980" y="3974838"/>
            <a:ext cx="332400" cy="35365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D7CB379-0CCD-412B-AB4D-5DAC291C6C6A}"/>
              </a:ext>
            </a:extLst>
          </p:cNvPr>
          <p:cNvSpPr/>
          <p:nvPr/>
        </p:nvSpPr>
        <p:spPr>
          <a:xfrm>
            <a:off x="7110610" y="5194038"/>
            <a:ext cx="332400" cy="35365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A090F93-FE39-45AC-BBAF-FB12FF21399C}"/>
              </a:ext>
            </a:extLst>
          </p:cNvPr>
          <p:cNvSpPr/>
          <p:nvPr/>
        </p:nvSpPr>
        <p:spPr>
          <a:xfrm>
            <a:off x="7811730" y="5194038"/>
            <a:ext cx="332400" cy="35365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4088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AB88CCB-2B1D-442E-ADAA-E7219DE3B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437511" cy="6842949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A9D9F10-9C95-498E-B4C0-D08ACA0240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707230"/>
              </p:ext>
            </p:extLst>
          </p:nvPr>
        </p:nvGraphicFramePr>
        <p:xfrm>
          <a:off x="9441180" y="0"/>
          <a:ext cx="2750820" cy="6842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0820">
                  <a:extLst>
                    <a:ext uri="{9D8B030D-6E8A-4147-A177-3AD203B41FA5}">
                      <a16:colId xmlns:a16="http://schemas.microsoft.com/office/drawing/2014/main" val="2573722745"/>
                    </a:ext>
                  </a:extLst>
                </a:gridCol>
              </a:tblGrid>
              <a:tr h="334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259455"/>
                  </a:ext>
                </a:extLst>
              </a:tr>
              <a:tr h="11201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침대 상태는 이용 중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이용 가능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수리 중으로 나뉘며 침대 종류는 더블 베드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킹 베드를 선택할 수 있음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292879"/>
                  </a:ext>
                </a:extLst>
              </a:tr>
              <a:tr h="983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조회 버튼을 클릭하면 침대 번호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침대 종류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객실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체크인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체크아웃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특이사항을 조회할 수 있음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684759"/>
                  </a:ext>
                </a:extLst>
              </a:tr>
              <a:tr h="12878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수정하기 버튼을 통해서 특이사항을 입력하거나 수정할 수 있음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998880"/>
                  </a:ext>
                </a:extLst>
              </a:tr>
              <a:tr h="3116706"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00352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EDC85780-4580-4F3E-815E-F4D145431433}"/>
              </a:ext>
            </a:extLst>
          </p:cNvPr>
          <p:cNvSpPr/>
          <p:nvPr/>
        </p:nvSpPr>
        <p:spPr>
          <a:xfrm>
            <a:off x="2754489" y="1650350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6910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160226D-B1C8-4CE9-8A4A-11ED89014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51"/>
            <a:ext cx="9441180" cy="6827898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C241784-2D5B-4E49-95A4-BA95D579F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145666"/>
              </p:ext>
            </p:extLst>
          </p:nvPr>
        </p:nvGraphicFramePr>
        <p:xfrm>
          <a:off x="9441180" y="0"/>
          <a:ext cx="2750820" cy="6842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0820">
                  <a:extLst>
                    <a:ext uri="{9D8B030D-6E8A-4147-A177-3AD203B41FA5}">
                      <a16:colId xmlns:a16="http://schemas.microsoft.com/office/drawing/2014/main" val="2573722745"/>
                    </a:ext>
                  </a:extLst>
                </a:gridCol>
              </a:tblGrid>
              <a:tr h="334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259455"/>
                  </a:ext>
                </a:extLst>
              </a:tr>
              <a:tr h="11201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노선과 시간을 드롭다운 하면 노선정보와 노선에 대한 시간을 선택할 수 있음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날짜는 수기로 입력 받음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292879"/>
                  </a:ext>
                </a:extLst>
              </a:tr>
              <a:tr h="983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조회하기 버튼을 누르면 고객이름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연락처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이메일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탑승 인원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특이사항을 조회할 수 있음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684759"/>
                  </a:ext>
                </a:extLst>
              </a:tr>
              <a:tr h="12878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수정하기 버튼을 통해서 특이사항을 입력하거나 수정할 수 있음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998880"/>
                  </a:ext>
                </a:extLst>
              </a:tr>
              <a:tr h="3116706"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4003526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02A3BEA4-A4F0-403B-B9BD-A63E73030F78}"/>
              </a:ext>
            </a:extLst>
          </p:cNvPr>
          <p:cNvSpPr/>
          <p:nvPr/>
        </p:nvSpPr>
        <p:spPr>
          <a:xfrm>
            <a:off x="2900340" y="1663050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558823C-7317-409E-AE67-D7E6DDC2CBCF}"/>
              </a:ext>
            </a:extLst>
          </p:cNvPr>
          <p:cNvSpPr/>
          <p:nvPr/>
        </p:nvSpPr>
        <p:spPr>
          <a:xfrm>
            <a:off x="5110140" y="3077302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A6337031-91BA-49D7-AC2A-DF7395E7BC32}"/>
              </a:ext>
            </a:extLst>
          </p:cNvPr>
          <p:cNvSpPr/>
          <p:nvPr/>
        </p:nvSpPr>
        <p:spPr>
          <a:xfrm>
            <a:off x="8615340" y="3421474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860939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2EB21067-FC7C-4C61-B770-61223110277F}"/>
              </a:ext>
            </a:extLst>
          </p:cNvPr>
          <p:cNvGrpSpPr/>
          <p:nvPr/>
        </p:nvGrpSpPr>
        <p:grpSpPr>
          <a:xfrm>
            <a:off x="1189092" y="2299301"/>
            <a:ext cx="9813816" cy="4609275"/>
            <a:chOff x="1262292" y="2521081"/>
            <a:chExt cx="9813816" cy="46092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97B243-E98B-4414-B906-2922803F6E81}"/>
                </a:ext>
              </a:extLst>
            </p:cNvPr>
            <p:cNvSpPr txBox="1"/>
            <p:nvPr/>
          </p:nvSpPr>
          <p:spPr>
            <a:xfrm>
              <a:off x="1262292" y="2521081"/>
              <a:ext cx="9343697" cy="4193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dirty="0"/>
                <a:t>업무용 홈페이지 첫 화면</a:t>
              </a:r>
              <a:endParaRPr lang="en-US" altLang="ko-KR" dirty="0"/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dirty="0"/>
                <a:t>체크인</a:t>
              </a:r>
              <a:r>
                <a:rPr lang="en-US" altLang="ko-KR" dirty="0"/>
                <a:t>/</a:t>
              </a:r>
              <a:r>
                <a:rPr lang="ko-KR" altLang="en-US" dirty="0"/>
                <a:t>체크아웃</a:t>
              </a:r>
              <a:endParaRPr lang="en-US" altLang="ko-KR" dirty="0"/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dirty="0"/>
                <a:t>예약관리</a:t>
              </a:r>
              <a:endParaRPr lang="en-US" altLang="ko-KR" dirty="0"/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dirty="0"/>
                <a:t>연회장 관리</a:t>
              </a:r>
              <a:endParaRPr lang="en-US" altLang="ko-KR" dirty="0"/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dirty="0"/>
                <a:t>고객 관리</a:t>
              </a:r>
              <a:endParaRPr lang="en-US" altLang="ko-KR" dirty="0"/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dirty="0"/>
                <a:t>시설 관리</a:t>
              </a:r>
              <a:endParaRPr lang="en-US" altLang="ko-KR" dirty="0"/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dirty="0"/>
                <a:t>요금 조회</a:t>
              </a:r>
              <a:endParaRPr lang="en-US" altLang="ko-KR" dirty="0"/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dirty="0"/>
                <a:t>요금 설정</a:t>
              </a:r>
              <a:endParaRPr lang="en-US" altLang="ko-KR" dirty="0"/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dirty="0"/>
                <a:t>환불 정책</a:t>
              </a:r>
              <a:endParaRPr lang="en-US" altLang="ko-KR" dirty="0"/>
            </a:p>
            <a:p>
              <a:pPr marL="342900" indent="-342900">
                <a:lnSpc>
                  <a:spcPct val="150000"/>
                </a:lnSpc>
                <a:buAutoNum type="arabicPeriod"/>
              </a:pPr>
              <a:r>
                <a:rPr lang="ko-KR" altLang="en-US" dirty="0"/>
                <a:t>전체 업무용 스토리보드</a:t>
              </a:r>
              <a:endParaRPr lang="en-US" altLang="ko-KR" dirty="0"/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36FC4BE-DC43-41DF-A999-E8C23721D1D7}"/>
                </a:ext>
              </a:extLst>
            </p:cNvPr>
            <p:cNvCxnSpPr>
              <a:cxnSpLocks/>
            </p:cNvCxnSpPr>
            <p:nvPr/>
          </p:nvCxnSpPr>
          <p:spPr>
            <a:xfrm>
              <a:off x="4280283" y="2855173"/>
              <a:ext cx="6463303" cy="18642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D2B3A0DD-CBC3-4B81-B3B0-B71E8921FF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7588" y="3218655"/>
              <a:ext cx="7159745" cy="11341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0AC4FC87-CF16-4C46-86AC-450C8523C800}"/>
                </a:ext>
              </a:extLst>
            </p:cNvPr>
            <p:cNvCxnSpPr>
              <a:cxnSpLocks/>
            </p:cNvCxnSpPr>
            <p:nvPr/>
          </p:nvCxnSpPr>
          <p:spPr>
            <a:xfrm>
              <a:off x="2715107" y="3621696"/>
              <a:ext cx="7890882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D07A99E-5A9A-438C-953B-0550569BD8A2}"/>
                </a:ext>
              </a:extLst>
            </p:cNvPr>
            <p:cNvCxnSpPr>
              <a:cxnSpLocks/>
            </p:cNvCxnSpPr>
            <p:nvPr/>
          </p:nvCxnSpPr>
          <p:spPr>
            <a:xfrm>
              <a:off x="2957217" y="4023123"/>
              <a:ext cx="7648772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88CDC82-C838-4D2A-BDE8-FDBC841470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5107" y="4461934"/>
              <a:ext cx="7890882" cy="27049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32985CA-8FBD-45F8-BA11-801CED8C29BF}"/>
                </a:ext>
              </a:extLst>
            </p:cNvPr>
            <p:cNvCxnSpPr>
              <a:cxnSpLocks/>
            </p:cNvCxnSpPr>
            <p:nvPr/>
          </p:nvCxnSpPr>
          <p:spPr>
            <a:xfrm>
              <a:off x="2715107" y="4835691"/>
              <a:ext cx="7890882" cy="21355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E29DB0CE-0265-4E06-B6F2-BAF13C83D571}"/>
                </a:ext>
              </a:extLst>
            </p:cNvPr>
            <p:cNvCxnSpPr>
              <a:cxnSpLocks/>
            </p:cNvCxnSpPr>
            <p:nvPr/>
          </p:nvCxnSpPr>
          <p:spPr>
            <a:xfrm>
              <a:off x="2784465" y="5263682"/>
              <a:ext cx="7821524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0EF308D-CDC7-4522-B3EB-21A806CABE91}"/>
                </a:ext>
              </a:extLst>
            </p:cNvPr>
            <p:cNvSpPr txBox="1"/>
            <p:nvPr/>
          </p:nvSpPr>
          <p:spPr>
            <a:xfrm>
              <a:off x="10358558" y="2521081"/>
              <a:ext cx="717550" cy="46092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altLang="ko-KR" dirty="0"/>
                <a:t>3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ko-KR" dirty="0"/>
                <a:t>4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ko-KR" dirty="0"/>
                <a:t>10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ko-KR" dirty="0"/>
                <a:t>13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ko-KR" dirty="0"/>
                <a:t>16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ko-KR" dirty="0"/>
                <a:t>18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ko-KR" dirty="0"/>
                <a:t>20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ko-KR" dirty="0"/>
                <a:t>23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ko-KR" dirty="0"/>
                <a:t>26</a:t>
              </a:r>
            </a:p>
            <a:p>
              <a:pPr algn="r">
                <a:lnSpc>
                  <a:spcPct val="150000"/>
                </a:lnSpc>
              </a:pPr>
              <a:r>
                <a:rPr lang="en-US" altLang="ko-KR" dirty="0"/>
                <a:t>28</a:t>
              </a:r>
            </a:p>
            <a:p>
              <a:pPr algn="r">
                <a:lnSpc>
                  <a:spcPct val="150000"/>
                </a:lnSpc>
              </a:pPr>
              <a:endParaRPr lang="en-US" altLang="ko-KR" dirty="0"/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37B7212-DF68-4BE1-8E42-D9132161E15E}"/>
                </a:ext>
              </a:extLst>
            </p:cNvPr>
            <p:cNvCxnSpPr>
              <a:cxnSpLocks/>
            </p:cNvCxnSpPr>
            <p:nvPr/>
          </p:nvCxnSpPr>
          <p:spPr>
            <a:xfrm>
              <a:off x="2784465" y="5662662"/>
              <a:ext cx="7821524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FA822E4-3647-4A38-83B3-0A2CDE5600DD}"/>
                </a:ext>
              </a:extLst>
            </p:cNvPr>
            <p:cNvCxnSpPr>
              <a:cxnSpLocks/>
            </p:cNvCxnSpPr>
            <p:nvPr/>
          </p:nvCxnSpPr>
          <p:spPr>
            <a:xfrm>
              <a:off x="2784465" y="6061642"/>
              <a:ext cx="7821524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A425DAD9-939D-4EAB-9179-E2D58678ED18}"/>
                </a:ext>
              </a:extLst>
            </p:cNvPr>
            <p:cNvCxnSpPr>
              <a:cxnSpLocks/>
            </p:cNvCxnSpPr>
            <p:nvPr/>
          </p:nvCxnSpPr>
          <p:spPr>
            <a:xfrm>
              <a:off x="4280283" y="6460622"/>
              <a:ext cx="6325706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21481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A6FFFD1-AB72-45B0-BFBC-C17DF017C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441180" cy="6858001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B534A04-E869-48B0-BADC-0FA6DD5342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914915"/>
              </p:ext>
            </p:extLst>
          </p:nvPr>
        </p:nvGraphicFramePr>
        <p:xfrm>
          <a:off x="9441180" y="0"/>
          <a:ext cx="2750820" cy="6842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0820">
                  <a:extLst>
                    <a:ext uri="{9D8B030D-6E8A-4147-A177-3AD203B41FA5}">
                      <a16:colId xmlns:a16="http://schemas.microsoft.com/office/drawing/2014/main" val="2573722745"/>
                    </a:ext>
                  </a:extLst>
                </a:gridCol>
              </a:tblGrid>
              <a:tr h="334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259455"/>
                  </a:ext>
                </a:extLst>
              </a:tr>
              <a:tr h="11201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다산 리조트 객실 요금 정책에 대한 내용을 표로 한눈에 볼 수 있음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292879"/>
                  </a:ext>
                </a:extLst>
              </a:tr>
              <a:tr h="5387569"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684759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802D11BD-1C56-449D-ADDE-1CFE37ACC2D4}"/>
              </a:ext>
            </a:extLst>
          </p:cNvPr>
          <p:cNvSpPr/>
          <p:nvPr/>
        </p:nvSpPr>
        <p:spPr>
          <a:xfrm>
            <a:off x="2570820" y="1472550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2126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CBEB10D-2E63-4FC2-9EA4-F29827410A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580565"/>
              </p:ext>
            </p:extLst>
          </p:nvPr>
        </p:nvGraphicFramePr>
        <p:xfrm>
          <a:off x="9441180" y="0"/>
          <a:ext cx="2750820" cy="6842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0820">
                  <a:extLst>
                    <a:ext uri="{9D8B030D-6E8A-4147-A177-3AD203B41FA5}">
                      <a16:colId xmlns:a16="http://schemas.microsoft.com/office/drawing/2014/main" val="2573722745"/>
                    </a:ext>
                  </a:extLst>
                </a:gridCol>
              </a:tblGrid>
              <a:tr h="334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259455"/>
                  </a:ext>
                </a:extLst>
              </a:tr>
              <a:tr h="11201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다산 리조트 연회장 요금 정책에 대한 내용을 표로 한눈에 볼 수 있음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292879"/>
                  </a:ext>
                </a:extLst>
              </a:tr>
              <a:tr h="5387569"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684759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46CD5706-B7C5-4A71-A59A-CF94C37FD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441180" cy="6842949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8889DBE6-21DF-49E9-AD0F-6DDCEF53452F}"/>
              </a:ext>
            </a:extLst>
          </p:cNvPr>
          <p:cNvSpPr/>
          <p:nvPr/>
        </p:nvSpPr>
        <p:spPr>
          <a:xfrm>
            <a:off x="2570820" y="1434450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9603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1CF56E5-2024-40DF-8F18-34C11E494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733862"/>
              </p:ext>
            </p:extLst>
          </p:nvPr>
        </p:nvGraphicFramePr>
        <p:xfrm>
          <a:off x="9441180" y="0"/>
          <a:ext cx="2750820" cy="6842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0820">
                  <a:extLst>
                    <a:ext uri="{9D8B030D-6E8A-4147-A177-3AD203B41FA5}">
                      <a16:colId xmlns:a16="http://schemas.microsoft.com/office/drawing/2014/main" val="2573722745"/>
                    </a:ext>
                  </a:extLst>
                </a:gridCol>
              </a:tblGrid>
              <a:tr h="334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259455"/>
                  </a:ext>
                </a:extLst>
              </a:tr>
              <a:tr h="11201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다산 리조트 서비스 요금 조회에 대한 내용을 표로 한눈에 볼 수 있음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292879"/>
                  </a:ext>
                </a:extLst>
              </a:tr>
              <a:tr h="5387569"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684759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8556423B-AF91-4747-8CAE-494060869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437511" cy="6842949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01A2FE95-8C37-46CE-89B9-C508D41AD636}"/>
              </a:ext>
            </a:extLst>
          </p:cNvPr>
          <p:cNvSpPr/>
          <p:nvPr/>
        </p:nvSpPr>
        <p:spPr>
          <a:xfrm>
            <a:off x="2570820" y="1434450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962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59244E6-D5ED-4C34-9F97-7676F4B22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461500" cy="6857677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7445F82-0A0F-4019-A234-B7BDEDF8D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758341"/>
              </p:ext>
            </p:extLst>
          </p:nvPr>
        </p:nvGraphicFramePr>
        <p:xfrm>
          <a:off x="9461500" y="-1"/>
          <a:ext cx="2730500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0500">
                  <a:extLst>
                    <a:ext uri="{9D8B030D-6E8A-4147-A177-3AD203B41FA5}">
                      <a16:colId xmlns:a16="http://schemas.microsoft.com/office/drawing/2014/main" val="2573722745"/>
                    </a:ext>
                  </a:extLst>
                </a:gridCol>
              </a:tblGrid>
              <a:tr h="3384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259455"/>
                  </a:ext>
                </a:extLst>
              </a:tr>
              <a:tr h="14232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객실 요금이 변경되었을 경우 수정 버튼을 통해 객실 요금 표 내의 금액을 수정할 수 있음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292879"/>
                  </a:ext>
                </a:extLst>
              </a:tr>
              <a:tr h="13791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저장 버튼을 통해 수정된 요금을 저장할 수 있음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852867"/>
                  </a:ext>
                </a:extLst>
              </a:tr>
              <a:tr h="3717061"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684759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A26E4158-04A8-465F-ACA7-7CAAC536F6A1}"/>
              </a:ext>
            </a:extLst>
          </p:cNvPr>
          <p:cNvSpPr/>
          <p:nvPr/>
        </p:nvSpPr>
        <p:spPr>
          <a:xfrm>
            <a:off x="7384120" y="1993250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A52C220-B553-457E-9670-9679CD6C1F9C}"/>
              </a:ext>
            </a:extLst>
          </p:cNvPr>
          <p:cNvSpPr/>
          <p:nvPr/>
        </p:nvSpPr>
        <p:spPr>
          <a:xfrm>
            <a:off x="8331030" y="1993250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9456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812F0E3-CC8D-411A-88C9-54EB725D8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461500" cy="6858000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16B5666-F336-40E5-B3DD-8AFC41588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985274"/>
              </p:ext>
            </p:extLst>
          </p:nvPr>
        </p:nvGraphicFramePr>
        <p:xfrm>
          <a:off x="9461500" y="-1"/>
          <a:ext cx="2730500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0500">
                  <a:extLst>
                    <a:ext uri="{9D8B030D-6E8A-4147-A177-3AD203B41FA5}">
                      <a16:colId xmlns:a16="http://schemas.microsoft.com/office/drawing/2014/main" val="2573722745"/>
                    </a:ext>
                  </a:extLst>
                </a:gridCol>
              </a:tblGrid>
              <a:tr h="3384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259455"/>
                  </a:ext>
                </a:extLst>
              </a:tr>
              <a:tr h="14232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연회장 요금이 변경되었을 경우 수정 버튼을 통해 연회장 요금 표 내의 금액을 수정할 수 있음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292879"/>
                  </a:ext>
                </a:extLst>
              </a:tr>
              <a:tr h="13791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저장 버튼을 통해 수정된 요금을 저장할 수 있음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852867"/>
                  </a:ext>
                </a:extLst>
              </a:tr>
              <a:tr h="3717061"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684759"/>
                  </a:ext>
                </a:extLst>
              </a:tr>
            </a:tbl>
          </a:graphicData>
        </a:graphic>
      </p:graphicFrame>
      <p:sp>
        <p:nvSpPr>
          <p:cNvPr id="9" name="타원 8">
            <a:extLst>
              <a:ext uri="{FF2B5EF4-FFF2-40B4-BE49-F238E27FC236}">
                <a16:creationId xmlns:a16="http://schemas.microsoft.com/office/drawing/2014/main" id="{D682768D-04BD-4C88-96DB-2916D2968E0C}"/>
              </a:ext>
            </a:extLst>
          </p:cNvPr>
          <p:cNvSpPr/>
          <p:nvPr/>
        </p:nvSpPr>
        <p:spPr>
          <a:xfrm>
            <a:off x="7384120" y="1993250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BA7B4AF-53E9-4453-9B9A-A0710E0D0E0A}"/>
              </a:ext>
            </a:extLst>
          </p:cNvPr>
          <p:cNvSpPr/>
          <p:nvPr/>
        </p:nvSpPr>
        <p:spPr>
          <a:xfrm>
            <a:off x="8242810" y="1993250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379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7050741-0E13-4F8E-AD01-2425C1D44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60088" cy="6858001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771D87A-F59F-405E-877B-A9280E5C71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365614"/>
              </p:ext>
            </p:extLst>
          </p:nvPr>
        </p:nvGraphicFramePr>
        <p:xfrm>
          <a:off x="9461500" y="-1"/>
          <a:ext cx="2730500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0500">
                  <a:extLst>
                    <a:ext uri="{9D8B030D-6E8A-4147-A177-3AD203B41FA5}">
                      <a16:colId xmlns:a16="http://schemas.microsoft.com/office/drawing/2014/main" val="2573722745"/>
                    </a:ext>
                  </a:extLst>
                </a:gridCol>
              </a:tblGrid>
              <a:tr h="3384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259455"/>
                  </a:ext>
                </a:extLst>
              </a:tr>
              <a:tr h="14232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서비스 요금이 변경되었을 경우 수정 버튼을 통해 서비스 요금 표 내의 금액을 수정할 수 있음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292879"/>
                  </a:ext>
                </a:extLst>
              </a:tr>
              <a:tr h="137918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저장 버튼을 통해 수정된 요금을 저장할 수 있음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852867"/>
                  </a:ext>
                </a:extLst>
              </a:tr>
              <a:tr h="3717061"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684759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87E3578F-51F0-4FD8-A2FC-7A31F69EB11C}"/>
              </a:ext>
            </a:extLst>
          </p:cNvPr>
          <p:cNvSpPr/>
          <p:nvPr/>
        </p:nvSpPr>
        <p:spPr>
          <a:xfrm>
            <a:off x="7491316" y="2688000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ADBD507-48FB-4EB1-8696-DCEDA4B137EF}"/>
              </a:ext>
            </a:extLst>
          </p:cNvPr>
          <p:cNvSpPr/>
          <p:nvPr/>
        </p:nvSpPr>
        <p:spPr>
          <a:xfrm>
            <a:off x="8295702" y="2688000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4604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70ECA57-62D3-406D-9022-01A766C60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61500" cy="685800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F4CFE4C-B306-4DB3-83F3-E00F1FBF2C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805821"/>
              </p:ext>
            </p:extLst>
          </p:nvPr>
        </p:nvGraphicFramePr>
        <p:xfrm>
          <a:off x="9461500" y="-1"/>
          <a:ext cx="2730500" cy="6858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0500">
                  <a:extLst>
                    <a:ext uri="{9D8B030D-6E8A-4147-A177-3AD203B41FA5}">
                      <a16:colId xmlns:a16="http://schemas.microsoft.com/office/drawing/2014/main" val="2573722745"/>
                    </a:ext>
                  </a:extLst>
                </a:gridCol>
              </a:tblGrid>
              <a:tr h="3384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259455"/>
                  </a:ext>
                </a:extLst>
              </a:tr>
              <a:tr h="14232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다산 리조트 환불 정책을 표로 정리해서 한눈에 파악할 수 있음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292879"/>
                  </a:ext>
                </a:extLst>
              </a:tr>
              <a:tr h="5096250"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852867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0CE86CDE-5340-4E5C-8CAE-C9CAEF47EC04}"/>
              </a:ext>
            </a:extLst>
          </p:cNvPr>
          <p:cNvSpPr/>
          <p:nvPr/>
        </p:nvSpPr>
        <p:spPr>
          <a:xfrm>
            <a:off x="2550500" y="1459850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5180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415580A8-2AFA-4531-8F83-0633F8DB7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61500" cy="6858000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B91824E-B336-4A2E-8E9B-2C0489158A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676971"/>
              </p:ext>
            </p:extLst>
          </p:nvPr>
        </p:nvGraphicFramePr>
        <p:xfrm>
          <a:off x="9461500" y="0"/>
          <a:ext cx="2730500" cy="68607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0500">
                  <a:extLst>
                    <a:ext uri="{9D8B030D-6E8A-4147-A177-3AD203B41FA5}">
                      <a16:colId xmlns:a16="http://schemas.microsoft.com/office/drawing/2014/main" val="2573722745"/>
                    </a:ext>
                  </a:extLst>
                </a:gridCol>
              </a:tblGrid>
              <a:tr h="3324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259455"/>
                  </a:ext>
                </a:extLst>
              </a:tr>
              <a:tr h="115780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환불 정책이 변경되었을 경우 설정 버튼을 통해 표 내에 있는 환불 정책 설정을 변경할 수 있음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292879"/>
                  </a:ext>
                </a:extLst>
              </a:tr>
              <a:tr h="12219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환불 정책을 수정한 후 저장 버튼을 통해 변경 내용을 저장할 수 있음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7341885"/>
                  </a:ext>
                </a:extLst>
              </a:tr>
              <a:tr h="4145730"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852867"/>
                  </a:ext>
                </a:extLst>
              </a:tr>
            </a:tbl>
          </a:graphicData>
        </a:graphic>
      </p:graphicFrame>
      <p:sp>
        <p:nvSpPr>
          <p:cNvPr id="7" name="타원 6">
            <a:extLst>
              <a:ext uri="{FF2B5EF4-FFF2-40B4-BE49-F238E27FC236}">
                <a16:creationId xmlns:a16="http://schemas.microsoft.com/office/drawing/2014/main" id="{CC50617C-63B7-44F3-9D43-A3685350E4B5}"/>
              </a:ext>
            </a:extLst>
          </p:cNvPr>
          <p:cNvSpPr/>
          <p:nvPr/>
        </p:nvSpPr>
        <p:spPr>
          <a:xfrm>
            <a:off x="7490799" y="2691750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643D957-48B5-4276-B5EA-38C03AB3F514}"/>
              </a:ext>
            </a:extLst>
          </p:cNvPr>
          <p:cNvSpPr/>
          <p:nvPr/>
        </p:nvSpPr>
        <p:spPr>
          <a:xfrm>
            <a:off x="8295444" y="2691750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02052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29575" y="466929"/>
            <a:ext cx="3589506" cy="1204602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29571" y="465324"/>
            <a:ext cx="3589507" cy="40132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61994" y="525011"/>
            <a:ext cx="10239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2"/>
                </a:solidFill>
              </a:rPr>
              <a:t>직원 정보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9919" y="902695"/>
            <a:ext cx="1101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관리자</a:t>
            </a:r>
            <a:r>
              <a:rPr lang="ko-KR" altLang="en-US" sz="1400" dirty="0"/>
              <a:t> 님</a:t>
            </a:r>
          </a:p>
        </p:txBody>
      </p:sp>
      <p:sp>
        <p:nvSpPr>
          <p:cNvPr id="24" name="타원 23"/>
          <p:cNvSpPr/>
          <p:nvPr/>
        </p:nvSpPr>
        <p:spPr>
          <a:xfrm>
            <a:off x="3864458" y="902690"/>
            <a:ext cx="360000" cy="360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731" y="933189"/>
            <a:ext cx="268228" cy="268228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729569" y="1658735"/>
            <a:ext cx="3589506" cy="278692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729571" y="4476326"/>
            <a:ext cx="3589506" cy="238327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319076" y="466928"/>
            <a:ext cx="3589506" cy="2140634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4322921" y="2536671"/>
            <a:ext cx="3589506" cy="430154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7904110" y="424486"/>
            <a:ext cx="3589506" cy="174332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905585" y="2263855"/>
            <a:ext cx="3589506" cy="4595747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-1" y="0"/>
            <a:ext cx="12192000" cy="4669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52146" y="51662"/>
            <a:ext cx="1971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DASAN RESORT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79832" y="129845"/>
            <a:ext cx="313816" cy="207237"/>
            <a:chOff x="163435" y="161239"/>
            <a:chExt cx="432000" cy="311596"/>
          </a:xfrm>
        </p:grpSpPr>
        <p:sp>
          <p:nvSpPr>
            <p:cNvPr id="11" name="모서리가 둥근 직사각형 10"/>
            <p:cNvSpPr/>
            <p:nvPr/>
          </p:nvSpPr>
          <p:spPr>
            <a:xfrm rot="60000" flipV="1">
              <a:off x="163435" y="161239"/>
              <a:ext cx="432000" cy="72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60000" flipV="1">
              <a:off x="163435" y="281333"/>
              <a:ext cx="432000" cy="72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모서리가 둥근 직사각형 22"/>
            <p:cNvSpPr/>
            <p:nvPr/>
          </p:nvSpPr>
          <p:spPr>
            <a:xfrm rot="60000" flipV="1">
              <a:off x="163435" y="400835"/>
              <a:ext cx="432000" cy="720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0023443" y="89661"/>
            <a:ext cx="1101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관리자</a:t>
            </a:r>
            <a:r>
              <a:rPr lang="ko-KR" altLang="en-US" sz="1400" dirty="0">
                <a:solidFill>
                  <a:schemeClr val="bg1"/>
                </a:solidFill>
              </a:rPr>
              <a:t> 님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1011704" y="103245"/>
            <a:ext cx="972766" cy="26043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로그아웃</a:t>
            </a:r>
          </a:p>
        </p:txBody>
      </p:sp>
      <p:graphicFrame>
        <p:nvGraphicFramePr>
          <p:cNvPr id="37" name="표 36"/>
          <p:cNvGraphicFramePr>
            <a:graphicFrameLocks noGrp="1"/>
          </p:cNvGraphicFramePr>
          <p:nvPr/>
        </p:nvGraphicFramePr>
        <p:xfrm>
          <a:off x="824186" y="2159795"/>
          <a:ext cx="3400272" cy="2208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130">
                  <a:extLst>
                    <a:ext uri="{9D8B030D-6E8A-4147-A177-3AD203B41FA5}">
                      <a16:colId xmlns:a16="http://schemas.microsoft.com/office/drawing/2014/main" val="3943010936"/>
                    </a:ext>
                  </a:extLst>
                </a:gridCol>
                <a:gridCol w="479857">
                  <a:extLst>
                    <a:ext uri="{9D8B030D-6E8A-4147-A177-3AD203B41FA5}">
                      <a16:colId xmlns:a16="http://schemas.microsoft.com/office/drawing/2014/main" val="3756283411"/>
                    </a:ext>
                  </a:extLst>
                </a:gridCol>
                <a:gridCol w="479857">
                  <a:extLst>
                    <a:ext uri="{9D8B030D-6E8A-4147-A177-3AD203B41FA5}">
                      <a16:colId xmlns:a16="http://schemas.microsoft.com/office/drawing/2014/main" val="3019933920"/>
                    </a:ext>
                  </a:extLst>
                </a:gridCol>
                <a:gridCol w="479857">
                  <a:extLst>
                    <a:ext uri="{9D8B030D-6E8A-4147-A177-3AD203B41FA5}">
                      <a16:colId xmlns:a16="http://schemas.microsoft.com/office/drawing/2014/main" val="860094164"/>
                    </a:ext>
                  </a:extLst>
                </a:gridCol>
                <a:gridCol w="479857">
                  <a:extLst>
                    <a:ext uri="{9D8B030D-6E8A-4147-A177-3AD203B41FA5}">
                      <a16:colId xmlns:a16="http://schemas.microsoft.com/office/drawing/2014/main" val="478047585"/>
                    </a:ext>
                  </a:extLst>
                </a:gridCol>
                <a:gridCol w="479857">
                  <a:extLst>
                    <a:ext uri="{9D8B030D-6E8A-4147-A177-3AD203B41FA5}">
                      <a16:colId xmlns:a16="http://schemas.microsoft.com/office/drawing/2014/main" val="3631984451"/>
                    </a:ext>
                  </a:extLst>
                </a:gridCol>
                <a:gridCol w="479857">
                  <a:extLst>
                    <a:ext uri="{9D8B030D-6E8A-4147-A177-3AD203B41FA5}">
                      <a16:colId xmlns:a16="http://schemas.microsoft.com/office/drawing/2014/main" val="1975259856"/>
                    </a:ext>
                  </a:extLst>
                </a:gridCol>
              </a:tblGrid>
              <a:tr h="247654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2021-06-15</a:t>
                      </a:r>
                      <a:r>
                        <a:rPr lang="en-US" altLang="ko-KR" sz="1200" b="1" baseline="0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ko-KR" altLang="en-US" sz="1200" b="1" baseline="0" dirty="0">
                          <a:solidFill>
                            <a:schemeClr val="tx1"/>
                          </a:solidFill>
                        </a:rPr>
                        <a:t>화</a:t>
                      </a:r>
                      <a:r>
                        <a:rPr lang="en-US" altLang="ko-KR" sz="1200" b="1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035599"/>
                  </a:ext>
                </a:extLst>
              </a:tr>
              <a:tr h="249439">
                <a:tc rowSpan="6">
                  <a:txBody>
                    <a:bodyPr/>
                    <a:lstStyle/>
                    <a:p>
                      <a:pPr algn="ctr" latinLnBrk="1"/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/>
                        <a:t>디럭스</a:t>
                      </a:r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비즈니스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/>
                        <a:t>수페리어</a:t>
                      </a:r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/>
                        <a:t>디럭스</a:t>
                      </a:r>
                      <a:r>
                        <a:rPr lang="ko-KR" altLang="en-US" sz="600" dirty="0"/>
                        <a:t> 스위트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/>
                        <a:t>비즈니스 스위트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dirty="0" err="1"/>
                        <a:t>수페리어</a:t>
                      </a:r>
                      <a:r>
                        <a:rPr lang="en-US" altLang="ko-KR" sz="600" baseline="0" dirty="0"/>
                        <a:t> </a:t>
                      </a:r>
                      <a:r>
                        <a:rPr lang="ko-KR" altLang="en-US" sz="600" dirty="0"/>
                        <a:t>스위트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860184"/>
                  </a:ext>
                </a:extLst>
              </a:tr>
              <a:tr h="161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101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201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301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401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501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601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837055"/>
                  </a:ext>
                </a:extLst>
              </a:tr>
              <a:tr h="161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102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202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302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402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502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602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444504"/>
                  </a:ext>
                </a:extLst>
              </a:tr>
              <a:tr h="161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103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203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303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403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503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603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644433"/>
                  </a:ext>
                </a:extLst>
              </a:tr>
              <a:tr h="16145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104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204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304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404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504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604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916005"/>
                  </a:ext>
                </a:extLst>
              </a:tr>
              <a:tr h="161452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>
                          <a:latin typeface="맑은 고딕" panose="020B0503020000020004" pitchFamily="50" charset="-127"/>
                          <a:ea typeface="+mn-ea"/>
                        </a:rPr>
                        <a:t>︙</a:t>
                      </a:r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>
                          <a:latin typeface="맑은 고딕" panose="020B0503020000020004" pitchFamily="50" charset="-127"/>
                          <a:ea typeface="+mn-ea"/>
                        </a:rPr>
                        <a:t>︙</a:t>
                      </a:r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>
                          <a:latin typeface="맑은 고딕" panose="020B0503020000020004" pitchFamily="50" charset="-127"/>
                          <a:ea typeface="+mn-ea"/>
                        </a:rPr>
                        <a:t>︙</a:t>
                      </a:r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>
                          <a:latin typeface="맑은 고딕" panose="020B0503020000020004" pitchFamily="50" charset="-127"/>
                          <a:ea typeface="+mn-ea"/>
                        </a:rPr>
                        <a:t>︙</a:t>
                      </a:r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>
                          <a:latin typeface="맑은 고딕" panose="020B0503020000020004" pitchFamily="50" charset="-127"/>
                          <a:ea typeface="+mn-ea"/>
                        </a:rPr>
                        <a:t>︙</a:t>
                      </a:r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>
                          <a:latin typeface="맑은 고딕" panose="020B0503020000020004" pitchFamily="50" charset="-127"/>
                          <a:ea typeface="+mn-ea"/>
                        </a:rPr>
                        <a:t>︙</a:t>
                      </a:r>
                      <a:endParaRPr lang="ko-KR" altLang="en-US" sz="6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555622"/>
                  </a:ext>
                </a:extLst>
              </a:tr>
              <a:tr h="2880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baseline="0" dirty="0">
                          <a:solidFill>
                            <a:schemeClr val="tx1"/>
                          </a:solidFill>
                        </a:rPr>
                        <a:t>이용 중인 객실 수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07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591034"/>
                  </a:ext>
                </a:extLst>
              </a:tr>
              <a:tr h="2421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0" dirty="0">
                          <a:solidFill>
                            <a:schemeClr val="tx1"/>
                          </a:solidFill>
                        </a:rPr>
                        <a:t>이용</a:t>
                      </a:r>
                      <a:r>
                        <a:rPr lang="ko-KR" altLang="en-US" sz="6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6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b="0" baseline="0" dirty="0">
                          <a:solidFill>
                            <a:schemeClr val="tx1"/>
                          </a:solidFill>
                        </a:rPr>
                        <a:t>가능한 </a:t>
                      </a:r>
                      <a:endParaRPr lang="en-US" altLang="ko-KR" sz="6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600" b="0" baseline="0" dirty="0">
                          <a:solidFill>
                            <a:schemeClr val="tx1"/>
                          </a:solidFill>
                        </a:rPr>
                        <a:t>객실 수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84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74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66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/>
                          </a:solidFill>
                        </a:rPr>
                        <a:t>54</a:t>
                      </a:r>
                      <a:endParaRPr lang="ko-KR" alt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230327"/>
                  </a:ext>
                </a:extLst>
              </a:tr>
            </a:tbl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725192" y="1827186"/>
            <a:ext cx="1101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2"/>
                </a:solidFill>
              </a:rPr>
              <a:t>객실 현황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581117" y="1832260"/>
            <a:ext cx="11017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2"/>
                </a:solidFill>
              </a:rPr>
              <a:t>2021.06.15 (</a:t>
            </a:r>
            <a:r>
              <a:rPr lang="ko-KR" altLang="en-US" sz="1100" dirty="0">
                <a:solidFill>
                  <a:schemeClr val="tx2"/>
                </a:solidFill>
              </a:rPr>
              <a:t>화</a:t>
            </a:r>
            <a:r>
              <a:rPr lang="en-US" altLang="ko-KR" sz="1100" dirty="0">
                <a:solidFill>
                  <a:schemeClr val="tx2"/>
                </a:solidFill>
              </a:rPr>
              <a:t>)</a:t>
            </a:r>
            <a:endParaRPr lang="ko-KR" altLang="en-US" sz="1100" dirty="0">
              <a:solidFill>
                <a:schemeClr val="tx2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793087" y="4547272"/>
            <a:ext cx="3462469" cy="2239780"/>
            <a:chOff x="761989" y="4404756"/>
            <a:chExt cx="3462469" cy="2239780"/>
          </a:xfrm>
        </p:grpSpPr>
        <p:sp>
          <p:nvSpPr>
            <p:cNvPr id="38" name="TextBox 37"/>
            <p:cNvSpPr txBox="1"/>
            <p:nvPr/>
          </p:nvSpPr>
          <p:spPr>
            <a:xfrm>
              <a:off x="761989" y="4404756"/>
              <a:ext cx="15255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2"/>
                  </a:solidFill>
                </a:rPr>
                <a:t>객실 예약 조회</a:t>
              </a:r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833882" y="4736692"/>
              <a:ext cx="3390576" cy="19078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781757" y="4794457"/>
              <a:ext cx="1573075" cy="1390978"/>
              <a:chOff x="752696" y="4712528"/>
              <a:chExt cx="1573075" cy="1390978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935375" y="4712528"/>
                <a:ext cx="11017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예약자 이름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885272" y="4992576"/>
                <a:ext cx="123218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예약자 전화번호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864022" y="5264044"/>
                <a:ext cx="134113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대표 </a:t>
                </a:r>
                <a:r>
                  <a:rPr lang="ko-KR" altLang="en-US" sz="1100" dirty="0" err="1"/>
                  <a:t>투숙자</a:t>
                </a:r>
                <a:r>
                  <a:rPr lang="ko-KR" altLang="en-US" sz="1100" dirty="0"/>
                  <a:t> 이름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752696" y="5551288"/>
                <a:ext cx="156378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대표 </a:t>
                </a:r>
                <a:r>
                  <a:rPr lang="ko-KR" altLang="en-US" sz="1100" dirty="0" err="1"/>
                  <a:t>투숙자</a:t>
                </a:r>
                <a:r>
                  <a:rPr lang="ko-KR" altLang="en-US" sz="1100" dirty="0"/>
                  <a:t> 전화번호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761987" y="5841896"/>
                <a:ext cx="156378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대표 </a:t>
                </a:r>
                <a:r>
                  <a:rPr lang="ko-KR" altLang="en-US" sz="1100" dirty="0" err="1"/>
                  <a:t>투숙자</a:t>
                </a:r>
                <a:r>
                  <a:rPr lang="ko-KR" altLang="en-US" sz="1100" dirty="0"/>
                  <a:t> 여권번호</a:t>
                </a:r>
              </a:p>
            </p:txBody>
          </p:sp>
        </p:grp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98C0C04-3B02-432C-8686-93DFE894F56F}"/>
                </a:ext>
              </a:extLst>
            </p:cNvPr>
            <p:cNvSpPr/>
            <p:nvPr/>
          </p:nvSpPr>
          <p:spPr>
            <a:xfrm>
              <a:off x="2154314" y="6320739"/>
              <a:ext cx="725502" cy="23397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</a:rPr>
                <a:t>조회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498C0C04-3B02-432C-8686-93DFE894F56F}"/>
                </a:ext>
              </a:extLst>
            </p:cNvPr>
            <p:cNvSpPr/>
            <p:nvPr/>
          </p:nvSpPr>
          <p:spPr>
            <a:xfrm>
              <a:off x="2302707" y="5665604"/>
              <a:ext cx="1784376" cy="20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98C0C04-3B02-432C-8686-93DFE894F56F}"/>
                </a:ext>
              </a:extLst>
            </p:cNvPr>
            <p:cNvSpPr/>
            <p:nvPr/>
          </p:nvSpPr>
          <p:spPr>
            <a:xfrm>
              <a:off x="2302707" y="5971137"/>
              <a:ext cx="1784376" cy="20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498C0C04-3B02-432C-8686-93DFE894F56F}"/>
                </a:ext>
              </a:extLst>
            </p:cNvPr>
            <p:cNvSpPr/>
            <p:nvPr/>
          </p:nvSpPr>
          <p:spPr>
            <a:xfrm>
              <a:off x="2302707" y="5361867"/>
              <a:ext cx="1784376" cy="20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98C0C04-3B02-432C-8686-93DFE894F56F}"/>
                </a:ext>
              </a:extLst>
            </p:cNvPr>
            <p:cNvSpPr/>
            <p:nvPr/>
          </p:nvSpPr>
          <p:spPr>
            <a:xfrm>
              <a:off x="2302707" y="5085804"/>
              <a:ext cx="1784376" cy="20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98C0C04-3B02-432C-8686-93DFE894F56F}"/>
                </a:ext>
              </a:extLst>
            </p:cNvPr>
            <p:cNvSpPr/>
            <p:nvPr/>
          </p:nvSpPr>
          <p:spPr>
            <a:xfrm>
              <a:off x="2299094" y="4809741"/>
              <a:ext cx="1784376" cy="20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57" name="직사각형 56"/>
          <p:cNvSpPr/>
          <p:nvPr/>
        </p:nvSpPr>
        <p:spPr>
          <a:xfrm>
            <a:off x="729569" y="1288020"/>
            <a:ext cx="3589506" cy="35999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2375430" y="561827"/>
            <a:ext cx="30826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>
                <a:solidFill>
                  <a:schemeClr val="bg1">
                    <a:lumMod val="75000"/>
                  </a:schemeClr>
                </a:solidFill>
              </a:rPr>
              <a:t>마지막 </a:t>
            </a:r>
            <a:r>
              <a:rPr lang="ko-KR" altLang="en-US" sz="1050" dirty="0" err="1">
                <a:solidFill>
                  <a:schemeClr val="bg1">
                    <a:lumMod val="75000"/>
                  </a:schemeClr>
                </a:solidFill>
              </a:rPr>
              <a:t>접속일자</a:t>
            </a:r>
            <a:r>
              <a:rPr lang="en-US" altLang="ko-KR" sz="1050" dirty="0">
                <a:solidFill>
                  <a:schemeClr val="bg1">
                    <a:lumMod val="75000"/>
                  </a:schemeClr>
                </a:solidFill>
              </a:rPr>
              <a:t>: 2021.05.30</a:t>
            </a:r>
            <a:endParaRPr lang="ko-KR" altLang="en-US" sz="105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35230" y="1331969"/>
            <a:ext cx="7458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메일함</a:t>
            </a:r>
            <a:endParaRPr lang="ko-KR" altLang="en-US" sz="1200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98C0C04-3B02-432C-8686-93DFE894F56F}"/>
              </a:ext>
            </a:extLst>
          </p:cNvPr>
          <p:cNvSpPr/>
          <p:nvPr/>
        </p:nvSpPr>
        <p:spPr>
          <a:xfrm>
            <a:off x="3498956" y="1351482"/>
            <a:ext cx="725502" cy="23397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2"/>
                </a:solidFill>
              </a:rPr>
              <a:t>내정보</a:t>
            </a:r>
            <a:endParaRPr lang="ko-KR" altLang="en-US" sz="1100" dirty="0">
              <a:solidFill>
                <a:schemeClr val="tx2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29569" y="4433759"/>
            <a:ext cx="3589506" cy="1234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729566" y="1665650"/>
            <a:ext cx="3589506" cy="1234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5" name="그룹 64"/>
          <p:cNvGrpSpPr/>
          <p:nvPr/>
        </p:nvGrpSpPr>
        <p:grpSpPr>
          <a:xfrm>
            <a:off x="4357194" y="537420"/>
            <a:ext cx="3462469" cy="1805728"/>
            <a:chOff x="761989" y="4404756"/>
            <a:chExt cx="3462469" cy="1870804"/>
          </a:xfrm>
        </p:grpSpPr>
        <p:sp>
          <p:nvSpPr>
            <p:cNvPr id="66" name="TextBox 65"/>
            <p:cNvSpPr txBox="1"/>
            <p:nvPr/>
          </p:nvSpPr>
          <p:spPr>
            <a:xfrm>
              <a:off x="761989" y="4404756"/>
              <a:ext cx="15255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2"/>
                  </a:solidFill>
                </a:rPr>
                <a:t>영수증 조회</a:t>
              </a: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833882" y="4736692"/>
              <a:ext cx="3390576" cy="15388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/>
            <p:cNvGrpSpPr/>
            <p:nvPr/>
          </p:nvGrpSpPr>
          <p:grpSpPr>
            <a:xfrm>
              <a:off x="781757" y="4794457"/>
              <a:ext cx="1563784" cy="1100370"/>
              <a:chOff x="752696" y="4712528"/>
              <a:chExt cx="1563784" cy="1100370"/>
            </a:xfrm>
          </p:grpSpPr>
          <p:sp>
            <p:nvSpPr>
              <p:cNvPr id="75" name="TextBox 74"/>
              <p:cNvSpPr txBox="1"/>
              <p:nvPr/>
            </p:nvSpPr>
            <p:spPr>
              <a:xfrm>
                <a:off x="935375" y="4712528"/>
                <a:ext cx="11017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고객 </a:t>
                </a:r>
                <a:r>
                  <a:rPr lang="en-US" altLang="ko-KR" sz="1100" dirty="0"/>
                  <a:t>ID</a:t>
                </a:r>
                <a:endParaRPr lang="ko-KR" altLang="en-US" sz="1100" dirty="0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885272" y="4992576"/>
                <a:ext cx="123218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고객 이름</a:t>
                </a: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864022" y="5264044"/>
                <a:ext cx="134113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고객 연락처</a:t>
                </a: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752696" y="5551288"/>
                <a:ext cx="156378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투숙 날짜</a:t>
                </a:r>
              </a:p>
            </p:txBody>
          </p:sp>
        </p:grp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498C0C04-3B02-432C-8686-93DFE894F56F}"/>
                </a:ext>
              </a:extLst>
            </p:cNvPr>
            <p:cNvSpPr/>
            <p:nvPr/>
          </p:nvSpPr>
          <p:spPr>
            <a:xfrm>
              <a:off x="2138043" y="5962256"/>
              <a:ext cx="725502" cy="23397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</a:rPr>
                <a:t>조회</a:t>
              </a: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498C0C04-3B02-432C-8686-93DFE894F56F}"/>
                </a:ext>
              </a:extLst>
            </p:cNvPr>
            <p:cNvSpPr/>
            <p:nvPr/>
          </p:nvSpPr>
          <p:spPr>
            <a:xfrm>
              <a:off x="2302707" y="5653611"/>
              <a:ext cx="1784376" cy="20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498C0C04-3B02-432C-8686-93DFE894F56F}"/>
                </a:ext>
              </a:extLst>
            </p:cNvPr>
            <p:cNvSpPr/>
            <p:nvPr/>
          </p:nvSpPr>
          <p:spPr>
            <a:xfrm>
              <a:off x="2302707" y="5361867"/>
              <a:ext cx="1784376" cy="20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98C0C04-3B02-432C-8686-93DFE894F56F}"/>
                </a:ext>
              </a:extLst>
            </p:cNvPr>
            <p:cNvSpPr/>
            <p:nvPr/>
          </p:nvSpPr>
          <p:spPr>
            <a:xfrm>
              <a:off x="2302707" y="5085804"/>
              <a:ext cx="1784376" cy="20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498C0C04-3B02-432C-8686-93DFE894F56F}"/>
                </a:ext>
              </a:extLst>
            </p:cNvPr>
            <p:cNvSpPr/>
            <p:nvPr/>
          </p:nvSpPr>
          <p:spPr>
            <a:xfrm>
              <a:off x="2299094" y="4809741"/>
              <a:ext cx="1784376" cy="20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80" name="직사각형 79"/>
          <p:cNvSpPr/>
          <p:nvPr/>
        </p:nvSpPr>
        <p:spPr>
          <a:xfrm>
            <a:off x="4331268" y="2425435"/>
            <a:ext cx="3572021" cy="1105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9" name="그룹 78"/>
          <p:cNvGrpSpPr/>
          <p:nvPr/>
        </p:nvGrpSpPr>
        <p:grpSpPr>
          <a:xfrm>
            <a:off x="4357194" y="2582935"/>
            <a:ext cx="3462469" cy="1245260"/>
            <a:chOff x="761989" y="4404756"/>
            <a:chExt cx="3462469" cy="1290137"/>
          </a:xfrm>
        </p:grpSpPr>
        <p:sp>
          <p:nvSpPr>
            <p:cNvPr id="81" name="TextBox 80"/>
            <p:cNvSpPr txBox="1"/>
            <p:nvPr/>
          </p:nvSpPr>
          <p:spPr>
            <a:xfrm>
              <a:off x="761989" y="4404756"/>
              <a:ext cx="1619056" cy="318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2"/>
                  </a:solidFill>
                </a:rPr>
                <a:t>연회장 예약 조회</a:t>
              </a: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833882" y="4736692"/>
              <a:ext cx="3390576" cy="9582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3" name="그룹 82"/>
            <p:cNvGrpSpPr/>
            <p:nvPr/>
          </p:nvGrpSpPr>
          <p:grpSpPr>
            <a:xfrm>
              <a:off x="914333" y="4794457"/>
              <a:ext cx="1232181" cy="551086"/>
              <a:chOff x="885272" y="4712528"/>
              <a:chExt cx="1232181" cy="551086"/>
            </a:xfrm>
          </p:grpSpPr>
          <p:sp>
            <p:nvSpPr>
              <p:cNvPr id="89" name="TextBox 88"/>
              <p:cNvSpPr txBox="1"/>
              <p:nvPr/>
            </p:nvSpPr>
            <p:spPr>
              <a:xfrm>
                <a:off x="935375" y="4712528"/>
                <a:ext cx="1101757" cy="2710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예약자 이름</a:t>
                </a: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885272" y="4992576"/>
                <a:ext cx="1232181" cy="2710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예약자 전화번호</a:t>
                </a: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98C0C04-3B02-432C-8686-93DFE894F56F}"/>
                </a:ext>
              </a:extLst>
            </p:cNvPr>
            <p:cNvSpPr/>
            <p:nvPr/>
          </p:nvSpPr>
          <p:spPr>
            <a:xfrm>
              <a:off x="2141367" y="5395542"/>
              <a:ext cx="725502" cy="23397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</a:rPr>
                <a:t>조회</a:t>
              </a: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498C0C04-3B02-432C-8686-93DFE894F56F}"/>
                </a:ext>
              </a:extLst>
            </p:cNvPr>
            <p:cNvSpPr/>
            <p:nvPr/>
          </p:nvSpPr>
          <p:spPr>
            <a:xfrm>
              <a:off x="2279557" y="5085804"/>
              <a:ext cx="1784376" cy="20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498C0C04-3B02-432C-8686-93DFE894F56F}"/>
                </a:ext>
              </a:extLst>
            </p:cNvPr>
            <p:cNvSpPr/>
            <p:nvPr/>
          </p:nvSpPr>
          <p:spPr>
            <a:xfrm>
              <a:off x="2287519" y="4809741"/>
              <a:ext cx="1784376" cy="20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93" name="직사각형 92"/>
          <p:cNvSpPr/>
          <p:nvPr/>
        </p:nvSpPr>
        <p:spPr>
          <a:xfrm>
            <a:off x="4323424" y="3947545"/>
            <a:ext cx="3572021" cy="1105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4" name="그룹 93"/>
          <p:cNvGrpSpPr/>
          <p:nvPr/>
        </p:nvGrpSpPr>
        <p:grpSpPr>
          <a:xfrm>
            <a:off x="4349467" y="4107784"/>
            <a:ext cx="3462469" cy="1048395"/>
            <a:chOff x="761989" y="4404756"/>
            <a:chExt cx="3462469" cy="1086177"/>
          </a:xfrm>
        </p:grpSpPr>
        <p:sp>
          <p:nvSpPr>
            <p:cNvPr id="95" name="TextBox 94"/>
            <p:cNvSpPr txBox="1"/>
            <p:nvPr/>
          </p:nvSpPr>
          <p:spPr>
            <a:xfrm>
              <a:off x="761989" y="4404756"/>
              <a:ext cx="1619056" cy="318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2"/>
                  </a:solidFill>
                </a:rPr>
                <a:t>고객 정보 조회</a:t>
              </a: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833882" y="4736692"/>
              <a:ext cx="3390576" cy="7542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964436" y="4794457"/>
              <a:ext cx="1101757" cy="271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/>
                <a:t>고객 이름</a:t>
              </a:r>
            </a:p>
          </p:txBody>
        </p: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498C0C04-3B02-432C-8686-93DFE894F56F}"/>
                </a:ext>
              </a:extLst>
            </p:cNvPr>
            <p:cNvSpPr/>
            <p:nvPr/>
          </p:nvSpPr>
          <p:spPr>
            <a:xfrm>
              <a:off x="2130473" y="5135308"/>
              <a:ext cx="725502" cy="23397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</a:rPr>
                <a:t>조회</a:t>
              </a:r>
            </a:p>
          </p:txBody>
        </p:sp>
        <p:sp>
          <p:nvSpPr>
            <p:cNvPr id="100" name="직사각형 99">
              <a:extLst>
                <a:ext uri="{FF2B5EF4-FFF2-40B4-BE49-F238E27FC236}">
                  <a16:creationId xmlns:a16="http://schemas.microsoft.com/office/drawing/2014/main" id="{498C0C04-3B02-432C-8686-93DFE894F56F}"/>
                </a:ext>
              </a:extLst>
            </p:cNvPr>
            <p:cNvSpPr/>
            <p:nvPr/>
          </p:nvSpPr>
          <p:spPr>
            <a:xfrm>
              <a:off x="2287519" y="4809741"/>
              <a:ext cx="1784376" cy="20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103" name="직사각형 102"/>
          <p:cNvSpPr/>
          <p:nvPr/>
        </p:nvSpPr>
        <p:spPr>
          <a:xfrm>
            <a:off x="4327818" y="5270827"/>
            <a:ext cx="3572021" cy="1105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4" name="그룹 103"/>
          <p:cNvGrpSpPr/>
          <p:nvPr/>
        </p:nvGrpSpPr>
        <p:grpSpPr>
          <a:xfrm>
            <a:off x="4370401" y="5455951"/>
            <a:ext cx="3462469" cy="1245260"/>
            <a:chOff x="761989" y="4404756"/>
            <a:chExt cx="3462469" cy="1290137"/>
          </a:xfrm>
        </p:grpSpPr>
        <p:sp>
          <p:nvSpPr>
            <p:cNvPr id="105" name="TextBox 104"/>
            <p:cNvSpPr txBox="1"/>
            <p:nvPr/>
          </p:nvSpPr>
          <p:spPr>
            <a:xfrm>
              <a:off x="761989" y="4404756"/>
              <a:ext cx="1619056" cy="318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2"/>
                  </a:solidFill>
                </a:rPr>
                <a:t>침대 조회</a:t>
              </a:r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833882" y="4736692"/>
              <a:ext cx="3390576" cy="9582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7" name="그룹 106"/>
            <p:cNvGrpSpPr/>
            <p:nvPr/>
          </p:nvGrpSpPr>
          <p:grpSpPr>
            <a:xfrm>
              <a:off x="914333" y="4794457"/>
              <a:ext cx="1232181" cy="551086"/>
              <a:chOff x="885272" y="4712528"/>
              <a:chExt cx="1232181" cy="551086"/>
            </a:xfrm>
          </p:grpSpPr>
          <p:sp>
            <p:nvSpPr>
              <p:cNvPr id="111" name="TextBox 110"/>
              <p:cNvSpPr txBox="1"/>
              <p:nvPr/>
            </p:nvSpPr>
            <p:spPr>
              <a:xfrm>
                <a:off x="935375" y="4712528"/>
                <a:ext cx="1101757" cy="2710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침대 상태</a:t>
                </a: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885272" y="4992576"/>
                <a:ext cx="1232181" cy="2710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침대 종류</a:t>
                </a:r>
              </a:p>
            </p:txBody>
          </p:sp>
        </p:grp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498C0C04-3B02-432C-8686-93DFE894F56F}"/>
                </a:ext>
              </a:extLst>
            </p:cNvPr>
            <p:cNvSpPr/>
            <p:nvPr/>
          </p:nvSpPr>
          <p:spPr>
            <a:xfrm>
              <a:off x="2141367" y="5395542"/>
              <a:ext cx="725502" cy="23397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</a:rPr>
                <a:t>조회</a:t>
              </a: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498C0C04-3B02-432C-8686-93DFE894F56F}"/>
                </a:ext>
              </a:extLst>
            </p:cNvPr>
            <p:cNvSpPr/>
            <p:nvPr/>
          </p:nvSpPr>
          <p:spPr>
            <a:xfrm>
              <a:off x="2302707" y="5085804"/>
              <a:ext cx="1784376" cy="20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498C0C04-3B02-432C-8686-93DFE894F56F}"/>
                </a:ext>
              </a:extLst>
            </p:cNvPr>
            <p:cNvSpPr/>
            <p:nvPr/>
          </p:nvSpPr>
          <p:spPr>
            <a:xfrm>
              <a:off x="2287519" y="4809741"/>
              <a:ext cx="1784376" cy="20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7948087" y="533518"/>
            <a:ext cx="3462469" cy="1560352"/>
            <a:chOff x="761989" y="4404756"/>
            <a:chExt cx="3462469" cy="1616585"/>
          </a:xfrm>
        </p:grpSpPr>
        <p:sp>
          <p:nvSpPr>
            <p:cNvPr id="115" name="TextBox 114"/>
            <p:cNvSpPr txBox="1"/>
            <p:nvPr/>
          </p:nvSpPr>
          <p:spPr>
            <a:xfrm>
              <a:off x="761989" y="4404756"/>
              <a:ext cx="1525527" cy="318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dirty="0">
                  <a:solidFill>
                    <a:schemeClr val="tx2"/>
                  </a:solidFill>
                </a:rPr>
                <a:t>셔틀 조회</a:t>
              </a:r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833882" y="4736692"/>
              <a:ext cx="3390576" cy="12846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7" name="그룹 116"/>
            <p:cNvGrpSpPr/>
            <p:nvPr/>
          </p:nvGrpSpPr>
          <p:grpSpPr>
            <a:xfrm>
              <a:off x="832123" y="4794457"/>
              <a:ext cx="1341132" cy="822554"/>
              <a:chOff x="803062" y="4712528"/>
              <a:chExt cx="1341132" cy="822554"/>
            </a:xfrm>
          </p:grpSpPr>
          <p:sp>
            <p:nvSpPr>
              <p:cNvPr id="123" name="TextBox 122"/>
              <p:cNvSpPr txBox="1"/>
              <p:nvPr/>
            </p:nvSpPr>
            <p:spPr>
              <a:xfrm>
                <a:off x="935375" y="4712528"/>
                <a:ext cx="1101757" cy="2710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노선</a:t>
                </a:r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848696" y="4992576"/>
                <a:ext cx="1232181" cy="2710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시간</a:t>
                </a: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803062" y="5264044"/>
                <a:ext cx="1341132" cy="2710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100" dirty="0"/>
                  <a:t>날짜</a:t>
                </a:r>
              </a:p>
            </p:txBody>
          </p:sp>
        </p:grp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498C0C04-3B02-432C-8686-93DFE894F56F}"/>
                </a:ext>
              </a:extLst>
            </p:cNvPr>
            <p:cNvSpPr/>
            <p:nvPr/>
          </p:nvSpPr>
          <p:spPr>
            <a:xfrm>
              <a:off x="2138043" y="5671734"/>
              <a:ext cx="725502" cy="23397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</a:rPr>
                <a:t>조회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98C0C04-3B02-432C-8686-93DFE894F56F}"/>
                </a:ext>
              </a:extLst>
            </p:cNvPr>
            <p:cNvSpPr/>
            <p:nvPr/>
          </p:nvSpPr>
          <p:spPr>
            <a:xfrm>
              <a:off x="2291132" y="5361867"/>
              <a:ext cx="1784376" cy="20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498C0C04-3B02-432C-8686-93DFE894F56F}"/>
                </a:ext>
              </a:extLst>
            </p:cNvPr>
            <p:cNvSpPr/>
            <p:nvPr/>
          </p:nvSpPr>
          <p:spPr>
            <a:xfrm>
              <a:off x="2291132" y="5085804"/>
              <a:ext cx="1784376" cy="20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498C0C04-3B02-432C-8686-93DFE894F56F}"/>
                </a:ext>
              </a:extLst>
            </p:cNvPr>
            <p:cNvSpPr/>
            <p:nvPr/>
          </p:nvSpPr>
          <p:spPr>
            <a:xfrm>
              <a:off x="2287519" y="4809741"/>
              <a:ext cx="1784376" cy="2039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127" name="직사각형 126"/>
          <p:cNvSpPr/>
          <p:nvPr/>
        </p:nvSpPr>
        <p:spPr>
          <a:xfrm>
            <a:off x="7920736" y="2164329"/>
            <a:ext cx="3572021" cy="1105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3" name="표 112">
            <a:extLst>
              <a:ext uri="{FF2B5EF4-FFF2-40B4-BE49-F238E27FC236}">
                <a16:creationId xmlns:a16="http://schemas.microsoft.com/office/drawing/2014/main" id="{0519813A-157F-F149-A3A5-3DADCCC6776A}"/>
              </a:ext>
            </a:extLst>
          </p:cNvPr>
          <p:cNvGraphicFramePr>
            <a:graphicFrameLocks noGrp="1"/>
          </p:cNvGraphicFramePr>
          <p:nvPr/>
        </p:nvGraphicFramePr>
        <p:xfrm>
          <a:off x="8027947" y="2586506"/>
          <a:ext cx="3395748" cy="1574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494">
                  <a:extLst>
                    <a:ext uri="{9D8B030D-6E8A-4147-A177-3AD203B41FA5}">
                      <a16:colId xmlns:a16="http://schemas.microsoft.com/office/drawing/2014/main" val="375811811"/>
                    </a:ext>
                  </a:extLst>
                </a:gridCol>
                <a:gridCol w="380573">
                  <a:extLst>
                    <a:ext uri="{9D8B030D-6E8A-4147-A177-3AD203B41FA5}">
                      <a16:colId xmlns:a16="http://schemas.microsoft.com/office/drawing/2014/main" val="2526171334"/>
                    </a:ext>
                  </a:extLst>
                </a:gridCol>
                <a:gridCol w="526006">
                  <a:extLst>
                    <a:ext uri="{9D8B030D-6E8A-4147-A177-3AD203B41FA5}">
                      <a16:colId xmlns:a16="http://schemas.microsoft.com/office/drawing/2014/main" val="68124806"/>
                    </a:ext>
                  </a:extLst>
                </a:gridCol>
                <a:gridCol w="420935">
                  <a:extLst>
                    <a:ext uri="{9D8B030D-6E8A-4147-A177-3AD203B41FA5}">
                      <a16:colId xmlns:a16="http://schemas.microsoft.com/office/drawing/2014/main" val="348403212"/>
                    </a:ext>
                  </a:extLst>
                </a:gridCol>
                <a:gridCol w="420935">
                  <a:extLst>
                    <a:ext uri="{9D8B030D-6E8A-4147-A177-3AD203B41FA5}">
                      <a16:colId xmlns:a16="http://schemas.microsoft.com/office/drawing/2014/main" val="1345757514"/>
                    </a:ext>
                  </a:extLst>
                </a:gridCol>
                <a:gridCol w="420935">
                  <a:extLst>
                    <a:ext uri="{9D8B030D-6E8A-4147-A177-3AD203B41FA5}">
                      <a16:colId xmlns:a16="http://schemas.microsoft.com/office/drawing/2014/main" val="357526903"/>
                    </a:ext>
                  </a:extLst>
                </a:gridCol>
                <a:gridCol w="420935">
                  <a:extLst>
                    <a:ext uri="{9D8B030D-6E8A-4147-A177-3AD203B41FA5}">
                      <a16:colId xmlns:a16="http://schemas.microsoft.com/office/drawing/2014/main" val="3147475432"/>
                    </a:ext>
                  </a:extLst>
                </a:gridCol>
                <a:gridCol w="420935">
                  <a:extLst>
                    <a:ext uri="{9D8B030D-6E8A-4147-A177-3AD203B41FA5}">
                      <a16:colId xmlns:a16="http://schemas.microsoft.com/office/drawing/2014/main" val="2093027882"/>
                    </a:ext>
                  </a:extLst>
                </a:gridCol>
              </a:tblGrid>
              <a:tr h="341356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디럭스</a:t>
                      </a:r>
                      <a:endParaRPr lang="ko-KR" altLang="en-US" sz="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비즈니스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수페리어</a:t>
                      </a:r>
                      <a:endParaRPr lang="ko-KR" altLang="en-US" sz="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디럭스</a:t>
                      </a:r>
                      <a:r>
                        <a:rPr lang="ko-KR" altLang="en-US" sz="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비즈니스</a:t>
                      </a:r>
                      <a:endParaRPr lang="en-US" altLang="ko-KR" sz="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  <a:endParaRPr lang="ko-KR" altLang="en-US" sz="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수페리어</a:t>
                      </a:r>
                      <a:r>
                        <a:rPr lang="ko-KR" altLang="en-US" sz="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079967"/>
                  </a:ext>
                </a:extLst>
              </a:tr>
              <a:tr h="26159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비성수기</a:t>
                      </a:r>
                      <a:endParaRPr lang="ko-KR" altLang="en-US" sz="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112399"/>
                  </a:ext>
                </a:extLst>
              </a:tr>
              <a:tr h="3413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주말</a:t>
                      </a:r>
                      <a:endParaRPr lang="en-US" altLang="ko-KR" sz="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  <a:r>
                        <a:rPr lang="ko-KR" altLang="en-US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  <a:r>
                        <a:rPr lang="ko-KR" altLang="en-US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  <a:r>
                        <a:rPr lang="ko-KR" altLang="en-US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  <a:r>
                        <a:rPr lang="ko-KR" altLang="en-US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  <a:r>
                        <a:rPr lang="ko-KR" altLang="en-US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107963"/>
                  </a:ext>
                </a:extLst>
              </a:tr>
              <a:tr h="25162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성수기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  <a:r>
                        <a:rPr lang="ko-KR" altLang="en-US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  <a:r>
                        <a:rPr lang="ko-KR" altLang="en-US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  <a:r>
                        <a:rPr lang="ko-KR" altLang="en-US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  <a:r>
                        <a:rPr lang="ko-KR" altLang="en-US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  <a:r>
                        <a:rPr lang="ko-KR" altLang="en-US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</a:t>
                      </a:r>
                      <a:r>
                        <a:rPr lang="ko-KR" altLang="en-US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9656073"/>
                  </a:ext>
                </a:extLst>
              </a:tr>
              <a:tr h="34135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주말</a:t>
                      </a:r>
                      <a:endParaRPr lang="en-US" altLang="ko-KR" sz="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  <a:r>
                        <a:rPr lang="ko-KR" altLang="en-US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  <a:r>
                        <a:rPr lang="ko-KR" altLang="en-US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r>
                        <a:rPr lang="ko-KR" altLang="en-US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  <a:r>
                        <a:rPr lang="ko-KR" altLang="en-US" sz="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507230"/>
                  </a:ext>
                </a:extLst>
              </a:tr>
            </a:tbl>
          </a:graphicData>
        </a:graphic>
      </p:graphicFrame>
      <p:graphicFrame>
        <p:nvGraphicFramePr>
          <p:cNvPr id="129" name="표 128">
            <a:extLst>
              <a:ext uri="{FF2B5EF4-FFF2-40B4-BE49-F238E27FC236}">
                <a16:creationId xmlns:a16="http://schemas.microsoft.com/office/drawing/2014/main" id="{92E3E800-7411-1643-A914-5685F95E47B3}"/>
              </a:ext>
            </a:extLst>
          </p:cNvPr>
          <p:cNvGraphicFramePr>
            <a:graphicFrameLocks noGrp="1"/>
          </p:cNvGraphicFramePr>
          <p:nvPr/>
        </p:nvGraphicFramePr>
        <p:xfrm>
          <a:off x="8019643" y="4231641"/>
          <a:ext cx="3391249" cy="1540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044">
                  <a:extLst>
                    <a:ext uri="{9D8B030D-6E8A-4147-A177-3AD203B41FA5}">
                      <a16:colId xmlns:a16="http://schemas.microsoft.com/office/drawing/2014/main" val="2526171334"/>
                    </a:ext>
                  </a:extLst>
                </a:gridCol>
                <a:gridCol w="431884">
                  <a:extLst>
                    <a:ext uri="{9D8B030D-6E8A-4147-A177-3AD203B41FA5}">
                      <a16:colId xmlns:a16="http://schemas.microsoft.com/office/drawing/2014/main" val="68124806"/>
                    </a:ext>
                  </a:extLst>
                </a:gridCol>
                <a:gridCol w="531309">
                  <a:extLst>
                    <a:ext uri="{9D8B030D-6E8A-4147-A177-3AD203B41FA5}">
                      <a16:colId xmlns:a16="http://schemas.microsoft.com/office/drawing/2014/main" val="348403212"/>
                    </a:ext>
                  </a:extLst>
                </a:gridCol>
                <a:gridCol w="484319">
                  <a:extLst>
                    <a:ext uri="{9D8B030D-6E8A-4147-A177-3AD203B41FA5}">
                      <a16:colId xmlns:a16="http://schemas.microsoft.com/office/drawing/2014/main" val="1345757514"/>
                    </a:ext>
                  </a:extLst>
                </a:gridCol>
                <a:gridCol w="495202">
                  <a:extLst>
                    <a:ext uri="{9D8B030D-6E8A-4147-A177-3AD203B41FA5}">
                      <a16:colId xmlns:a16="http://schemas.microsoft.com/office/drawing/2014/main" val="357526903"/>
                    </a:ext>
                  </a:extLst>
                </a:gridCol>
                <a:gridCol w="467994">
                  <a:extLst>
                    <a:ext uri="{9D8B030D-6E8A-4147-A177-3AD203B41FA5}">
                      <a16:colId xmlns:a16="http://schemas.microsoft.com/office/drawing/2014/main" val="3147475432"/>
                    </a:ext>
                  </a:extLst>
                </a:gridCol>
                <a:gridCol w="443497">
                  <a:extLst>
                    <a:ext uri="{9D8B030D-6E8A-4147-A177-3AD203B41FA5}">
                      <a16:colId xmlns:a16="http://schemas.microsoft.com/office/drawing/2014/main" val="2093027882"/>
                    </a:ext>
                  </a:extLst>
                </a:gridCol>
              </a:tblGrid>
              <a:tr h="299226">
                <a:tc>
                  <a:txBody>
                    <a:bodyPr/>
                    <a:lstStyle/>
                    <a:p>
                      <a:pPr algn="ctr" latinLnBrk="1"/>
                      <a:endParaRPr lang="ko-KR" altLang="en-US" sz="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YULGOK</a:t>
                      </a:r>
                      <a:endParaRPr lang="ko-KR" altLang="en-US" sz="6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WONCHEON</a:t>
                      </a:r>
                      <a:endParaRPr lang="ko-KR" altLang="en-US" sz="6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SEONGHO</a:t>
                      </a:r>
                      <a:endParaRPr lang="ko-KR" altLang="en-US" sz="6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YEONAM</a:t>
                      </a:r>
                      <a:endParaRPr lang="ko-KR" altLang="en-US" sz="6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PALDAL</a:t>
                      </a:r>
                      <a:endParaRPr lang="ko-KR" altLang="en-US" sz="6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HONGJAE</a:t>
                      </a:r>
                      <a:endParaRPr lang="ko-KR" altLang="en-US" sz="6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079967"/>
                  </a:ext>
                </a:extLst>
              </a:tr>
              <a:tr h="31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연회실 수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6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6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6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6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6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6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872592"/>
                  </a:ext>
                </a:extLst>
              </a:tr>
              <a:tr h="29040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수용인원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6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6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6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6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6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6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107963"/>
                  </a:ext>
                </a:extLst>
              </a:tr>
              <a:tr h="33260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대실 가격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6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6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6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r>
                        <a:rPr lang="ko-KR" altLang="en-US" sz="6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r>
                        <a:rPr lang="ko-KR" altLang="en-US" sz="6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r>
                        <a:rPr lang="ko-KR" altLang="en-US" sz="6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033783"/>
                  </a:ext>
                </a:extLst>
              </a:tr>
              <a:tr h="30062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인원 당 가격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6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6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6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6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6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6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6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920833"/>
                  </a:ext>
                </a:extLst>
              </a:tr>
            </a:tbl>
          </a:graphicData>
        </a:graphic>
      </p:graphicFrame>
      <p:sp>
        <p:nvSpPr>
          <p:cNvPr id="130" name="TextBox 129"/>
          <p:cNvSpPr txBox="1"/>
          <p:nvPr/>
        </p:nvSpPr>
        <p:spPr>
          <a:xfrm>
            <a:off x="8019980" y="2320755"/>
            <a:ext cx="1525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tx2"/>
                </a:solidFill>
              </a:rPr>
              <a:t>요금 조회</a:t>
            </a:r>
          </a:p>
        </p:txBody>
      </p:sp>
      <p:graphicFrame>
        <p:nvGraphicFramePr>
          <p:cNvPr id="132" name="표 131">
            <a:extLst>
              <a:ext uri="{FF2B5EF4-FFF2-40B4-BE49-F238E27FC236}">
                <a16:creationId xmlns:a16="http://schemas.microsoft.com/office/drawing/2014/main" id="{0D481F5D-D10C-9E4D-9F14-96A73737132B}"/>
              </a:ext>
            </a:extLst>
          </p:cNvPr>
          <p:cNvGraphicFramePr>
            <a:graphicFrameLocks noGrp="1"/>
          </p:cNvGraphicFramePr>
          <p:nvPr/>
        </p:nvGraphicFramePr>
        <p:xfrm>
          <a:off x="8018221" y="5843226"/>
          <a:ext cx="3391431" cy="71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578">
                  <a:extLst>
                    <a:ext uri="{9D8B030D-6E8A-4147-A177-3AD203B41FA5}">
                      <a16:colId xmlns:a16="http://schemas.microsoft.com/office/drawing/2014/main" val="2526171334"/>
                    </a:ext>
                  </a:extLst>
                </a:gridCol>
                <a:gridCol w="555091">
                  <a:extLst>
                    <a:ext uri="{9D8B030D-6E8A-4147-A177-3AD203B41FA5}">
                      <a16:colId xmlns:a16="http://schemas.microsoft.com/office/drawing/2014/main" val="68124806"/>
                    </a:ext>
                  </a:extLst>
                </a:gridCol>
                <a:gridCol w="560534">
                  <a:extLst>
                    <a:ext uri="{9D8B030D-6E8A-4147-A177-3AD203B41FA5}">
                      <a16:colId xmlns:a16="http://schemas.microsoft.com/office/drawing/2014/main" val="348403212"/>
                    </a:ext>
                  </a:extLst>
                </a:gridCol>
                <a:gridCol w="478902">
                  <a:extLst>
                    <a:ext uri="{9D8B030D-6E8A-4147-A177-3AD203B41FA5}">
                      <a16:colId xmlns:a16="http://schemas.microsoft.com/office/drawing/2014/main" val="1345757514"/>
                    </a:ext>
                  </a:extLst>
                </a:gridCol>
                <a:gridCol w="571418">
                  <a:extLst>
                    <a:ext uri="{9D8B030D-6E8A-4147-A177-3AD203B41FA5}">
                      <a16:colId xmlns:a16="http://schemas.microsoft.com/office/drawing/2014/main" val="357526903"/>
                    </a:ext>
                  </a:extLst>
                </a:gridCol>
                <a:gridCol w="429924">
                  <a:extLst>
                    <a:ext uri="{9D8B030D-6E8A-4147-A177-3AD203B41FA5}">
                      <a16:colId xmlns:a16="http://schemas.microsoft.com/office/drawing/2014/main" val="3147475432"/>
                    </a:ext>
                  </a:extLst>
                </a:gridCol>
                <a:gridCol w="399984">
                  <a:extLst>
                    <a:ext uri="{9D8B030D-6E8A-4147-A177-3AD203B41FA5}">
                      <a16:colId xmlns:a16="http://schemas.microsoft.com/office/drawing/2014/main" val="2093027882"/>
                    </a:ext>
                  </a:extLst>
                </a:gridCol>
              </a:tblGrid>
              <a:tr h="296704">
                <a:tc>
                  <a:txBody>
                    <a:bodyPr/>
                    <a:lstStyle/>
                    <a:p>
                      <a:pPr algn="ctr" latinLnBrk="1"/>
                      <a:endParaRPr lang="ko-KR" altLang="en-US" sz="7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수원화성 투어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광교호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7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7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둘레길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투어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</a:t>
                      </a:r>
                      <a:endParaRPr lang="en-US" altLang="ko-KR" sz="7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7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전통주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체험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떡 만들기 체험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다도 체험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농장 체험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079967"/>
                  </a:ext>
                </a:extLst>
              </a:tr>
              <a:tr h="2197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가격</a:t>
                      </a:r>
                      <a:r>
                        <a:rPr lang="en-US" altLang="ko-KR" sz="7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</a:t>
                      </a:r>
                      <a:r>
                        <a:rPr lang="ko-KR" altLang="en-US" sz="7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</a:t>
                      </a:r>
                      <a:r>
                        <a:rPr lang="en-US" altLang="ko-KR" sz="7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7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7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7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7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7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7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7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7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872592"/>
                  </a:ext>
                </a:extLst>
              </a:tr>
            </a:tbl>
          </a:graphicData>
        </a:graphic>
      </p:graphicFrame>
      <p:sp>
        <p:nvSpPr>
          <p:cNvPr id="133" name="TextBox 132"/>
          <p:cNvSpPr txBox="1"/>
          <p:nvPr/>
        </p:nvSpPr>
        <p:spPr>
          <a:xfrm>
            <a:off x="8168185" y="2658806"/>
            <a:ext cx="472606" cy="21544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chemeClr val="tx2"/>
                </a:solidFill>
              </a:rPr>
              <a:t>객실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8052280" y="4266555"/>
            <a:ext cx="497469" cy="20005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tx2"/>
                </a:solidFill>
              </a:rPr>
              <a:t>연회장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8006076" y="5957848"/>
            <a:ext cx="451513" cy="20005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700" b="1" dirty="0">
                <a:solidFill>
                  <a:schemeClr val="tx2"/>
                </a:solidFill>
              </a:rPr>
              <a:t>서비스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38" y="6412273"/>
            <a:ext cx="384291" cy="38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6504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flipV="1">
            <a:off x="3688676" y="595797"/>
            <a:ext cx="8401724" cy="4453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654667" y="457199"/>
            <a:ext cx="1869576" cy="64008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476656"/>
            <a:ext cx="1674124" cy="63910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" y="476814"/>
            <a:ext cx="1674120" cy="4393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리조트 관리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" y="919021"/>
          <a:ext cx="1674123" cy="192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123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400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체크인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체크아웃 ▶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예약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58336"/>
                  </a:ext>
                </a:extLst>
              </a:tr>
              <a:tr h="3818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연회장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714171"/>
                  </a:ext>
                </a:extLst>
              </a:tr>
              <a:tr h="372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고객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335313"/>
                  </a:ext>
                </a:extLst>
              </a:tr>
              <a:tr h="372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시설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654166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0" y="-2553"/>
            <a:ext cx="12192000" cy="4669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51351"/>
            <a:ext cx="217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DASAN RESORT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23443" y="89661"/>
            <a:ext cx="1101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관리자</a:t>
            </a:r>
            <a:r>
              <a:rPr lang="ko-KR" altLang="en-US" sz="1400" dirty="0">
                <a:solidFill>
                  <a:schemeClr val="bg1"/>
                </a:solidFill>
              </a:rPr>
              <a:t> 님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011704" y="103245"/>
            <a:ext cx="972766" cy="26043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로그아웃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5729856" y="696490"/>
            <a:ext cx="2041180" cy="3446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688676" y="696490"/>
            <a:ext cx="2041180" cy="344680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666990" y="1041169"/>
            <a:ext cx="8401724" cy="569345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558985" y="556873"/>
            <a:ext cx="1266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×</a:t>
            </a:r>
            <a:endParaRPr lang="ko-KR" altLang="en-US" sz="28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390754" y="668775"/>
            <a:ext cx="44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×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45071" y="660521"/>
            <a:ext cx="44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×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-3669" y="2856172"/>
            <a:ext cx="1674120" cy="4393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요금 관리</a:t>
            </a: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-3670" y="3316826"/>
          <a:ext cx="1674123" cy="1200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123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요금 조회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요금</a:t>
                      </a:r>
                      <a:r>
                        <a:rPr lang="ko-KR" altLang="en-US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설정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58336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환불 정책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99258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1664986" y="918879"/>
          <a:ext cx="1855499" cy="1200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5499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400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객실 현황표 ▶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381406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영수증 조회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487831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757808" y="732417"/>
            <a:ext cx="1145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객실 현황표 </a:t>
            </a:r>
            <a:endParaRPr lang="ko-KR" alt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5787025" y="732416"/>
            <a:ext cx="1145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체크인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1EE4C1-2548-48D6-9322-B5004623296A}"/>
              </a:ext>
            </a:extLst>
          </p:cNvPr>
          <p:cNvSpPr txBox="1"/>
          <p:nvPr/>
        </p:nvSpPr>
        <p:spPr>
          <a:xfrm>
            <a:off x="3767772" y="1119589"/>
            <a:ext cx="1135346" cy="34432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2"/>
                </a:solidFill>
              </a:rPr>
              <a:t>객실 현황</a:t>
            </a:r>
            <a:endParaRPr lang="en-US" altLang="ko-KR" sz="1600" b="1" dirty="0">
              <a:solidFill>
                <a:schemeClr val="tx2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5F782A6-11E1-42EC-AC7B-9DD542E9D960}"/>
              </a:ext>
            </a:extLst>
          </p:cNvPr>
          <p:cNvSpPr/>
          <p:nvPr/>
        </p:nvSpPr>
        <p:spPr>
          <a:xfrm>
            <a:off x="3767771" y="1589877"/>
            <a:ext cx="2812034" cy="28857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 객실 선택</a:t>
            </a: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EE669C9E-31AD-4C3E-8BC4-469A128BADE2}"/>
              </a:ext>
            </a:extLst>
          </p:cNvPr>
          <p:cNvSpPr/>
          <p:nvPr/>
        </p:nvSpPr>
        <p:spPr>
          <a:xfrm flipV="1">
            <a:off x="6325464" y="1677730"/>
            <a:ext cx="184845" cy="12271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89A9202-36FC-4835-97A4-14583BB26BE2}"/>
              </a:ext>
            </a:extLst>
          </p:cNvPr>
          <p:cNvSpPr/>
          <p:nvPr/>
        </p:nvSpPr>
        <p:spPr>
          <a:xfrm>
            <a:off x="6891568" y="1585915"/>
            <a:ext cx="2027322" cy="30226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    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</a:rPr>
              <a:t>2021-06-15 (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화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C0FA3F-66F6-4BE9-B128-10C5AA3CF28B}"/>
              </a:ext>
            </a:extLst>
          </p:cNvPr>
          <p:cNvSpPr txBox="1"/>
          <p:nvPr/>
        </p:nvSpPr>
        <p:spPr>
          <a:xfrm>
            <a:off x="8913673" y="1976763"/>
            <a:ext cx="366956" cy="1814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7A3A1FA-C365-4202-AED4-152C67E9F965}"/>
              </a:ext>
            </a:extLst>
          </p:cNvPr>
          <p:cNvSpPr txBox="1"/>
          <p:nvPr/>
        </p:nvSpPr>
        <p:spPr>
          <a:xfrm>
            <a:off x="9100790" y="1922718"/>
            <a:ext cx="828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재실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F2B51B-9C13-4E80-B514-EFEB07615C02}"/>
              </a:ext>
            </a:extLst>
          </p:cNvPr>
          <p:cNvSpPr txBox="1"/>
          <p:nvPr/>
        </p:nvSpPr>
        <p:spPr>
          <a:xfrm>
            <a:off x="10331838" y="1922717"/>
            <a:ext cx="1586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청소 미완료 </a:t>
            </a:r>
            <a:r>
              <a:rPr lang="en-US" altLang="ko-KR" sz="1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준비중</a:t>
            </a:r>
            <a:r>
              <a:rPr lang="en-US" altLang="ko-KR" sz="1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215ABC-F44A-4F0F-B3B2-1987D85094C3}"/>
              </a:ext>
            </a:extLst>
          </p:cNvPr>
          <p:cNvSpPr txBox="1"/>
          <p:nvPr/>
        </p:nvSpPr>
        <p:spPr>
          <a:xfrm>
            <a:off x="9929517" y="1982698"/>
            <a:ext cx="366956" cy="1814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389" y="1634851"/>
            <a:ext cx="195869" cy="195869"/>
          </a:xfrm>
          <a:prstGeom prst="rect">
            <a:avLst/>
          </a:prstGeom>
        </p:spPr>
      </p:pic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3794907" y="2236627"/>
          <a:ext cx="7988735" cy="2548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5733">
                  <a:extLst>
                    <a:ext uri="{9D8B030D-6E8A-4147-A177-3AD203B41FA5}">
                      <a16:colId xmlns:a16="http://schemas.microsoft.com/office/drawing/2014/main" val="3943010936"/>
                    </a:ext>
                  </a:extLst>
                </a:gridCol>
                <a:gridCol w="956763">
                  <a:extLst>
                    <a:ext uri="{9D8B030D-6E8A-4147-A177-3AD203B41FA5}">
                      <a16:colId xmlns:a16="http://schemas.microsoft.com/office/drawing/2014/main" val="3756283411"/>
                    </a:ext>
                  </a:extLst>
                </a:gridCol>
                <a:gridCol w="1141248">
                  <a:extLst>
                    <a:ext uri="{9D8B030D-6E8A-4147-A177-3AD203B41FA5}">
                      <a16:colId xmlns:a16="http://schemas.microsoft.com/office/drawing/2014/main" val="3019933920"/>
                    </a:ext>
                  </a:extLst>
                </a:gridCol>
                <a:gridCol w="1141248">
                  <a:extLst>
                    <a:ext uri="{9D8B030D-6E8A-4147-A177-3AD203B41FA5}">
                      <a16:colId xmlns:a16="http://schemas.microsoft.com/office/drawing/2014/main" val="860094164"/>
                    </a:ext>
                  </a:extLst>
                </a:gridCol>
                <a:gridCol w="1141248">
                  <a:extLst>
                    <a:ext uri="{9D8B030D-6E8A-4147-A177-3AD203B41FA5}">
                      <a16:colId xmlns:a16="http://schemas.microsoft.com/office/drawing/2014/main" val="478047585"/>
                    </a:ext>
                  </a:extLst>
                </a:gridCol>
                <a:gridCol w="1140207">
                  <a:extLst>
                    <a:ext uri="{9D8B030D-6E8A-4147-A177-3AD203B41FA5}">
                      <a16:colId xmlns:a16="http://schemas.microsoft.com/office/drawing/2014/main" val="3631984451"/>
                    </a:ext>
                  </a:extLst>
                </a:gridCol>
                <a:gridCol w="1142288">
                  <a:extLst>
                    <a:ext uri="{9D8B030D-6E8A-4147-A177-3AD203B41FA5}">
                      <a16:colId xmlns:a16="http://schemas.microsoft.com/office/drawing/2014/main" val="1975259856"/>
                    </a:ext>
                  </a:extLst>
                </a:gridCol>
              </a:tblGrid>
              <a:tr h="274362"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2021-06-15</a:t>
                      </a:r>
                      <a:r>
                        <a:rPr lang="en-US" altLang="ko-KR" sz="1200" b="1" baseline="0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ko-KR" altLang="en-US" sz="1200" b="1" baseline="0" dirty="0">
                          <a:solidFill>
                            <a:schemeClr val="tx1"/>
                          </a:solidFill>
                        </a:rPr>
                        <a:t>화</a:t>
                      </a:r>
                      <a:r>
                        <a:rPr lang="en-US" altLang="ko-KR" sz="1200" b="1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035599"/>
                  </a:ext>
                </a:extLst>
              </a:tr>
              <a:tr h="353836">
                <a:tc rowSpan="6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디럭스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비즈니스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수페리어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디럭스</a:t>
                      </a:r>
                      <a:r>
                        <a:rPr lang="ko-KR" altLang="en-US" sz="900" dirty="0"/>
                        <a:t> 스위트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비즈니스 스위트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수페리어</a:t>
                      </a:r>
                      <a:r>
                        <a:rPr lang="en-US" altLang="ko-KR" sz="900" baseline="0" dirty="0"/>
                        <a:t> </a:t>
                      </a:r>
                      <a:r>
                        <a:rPr lang="ko-KR" altLang="en-US" sz="900" dirty="0"/>
                        <a:t>스위트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860184"/>
                  </a:ext>
                </a:extLst>
              </a:tr>
              <a:tr h="27436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101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201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301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401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501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601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837055"/>
                  </a:ext>
                </a:extLst>
              </a:tr>
              <a:tr h="27436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102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202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302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402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502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602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444504"/>
                  </a:ext>
                </a:extLst>
              </a:tr>
              <a:tr h="27436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103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203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303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403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503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603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644433"/>
                  </a:ext>
                </a:extLst>
              </a:tr>
              <a:tr h="274362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104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204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304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404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504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604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916005"/>
                  </a:ext>
                </a:extLst>
              </a:tr>
              <a:tr h="274362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맑은 고딕" panose="020B0503020000020004" pitchFamily="50" charset="-127"/>
                          <a:ea typeface="+mn-ea"/>
                        </a:rPr>
                        <a:t>︙</a:t>
                      </a:r>
                      <a:endParaRPr lang="ko-KR" altLang="en-US" sz="105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맑은 고딕" panose="020B0503020000020004" pitchFamily="50" charset="-127"/>
                          <a:ea typeface="+mn-ea"/>
                        </a:rPr>
                        <a:t>︙</a:t>
                      </a:r>
                      <a:endParaRPr lang="ko-KR" altLang="en-US" sz="105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맑은 고딕" panose="020B0503020000020004" pitchFamily="50" charset="-127"/>
                          <a:ea typeface="+mn-ea"/>
                        </a:rPr>
                        <a:t>︙</a:t>
                      </a:r>
                      <a:endParaRPr lang="ko-KR" altLang="en-US" sz="105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맑은 고딕" panose="020B0503020000020004" pitchFamily="50" charset="-127"/>
                          <a:ea typeface="+mn-ea"/>
                        </a:rPr>
                        <a:t>︙</a:t>
                      </a:r>
                      <a:endParaRPr lang="ko-KR" altLang="en-US" sz="105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맑은 고딕" panose="020B0503020000020004" pitchFamily="50" charset="-127"/>
                          <a:ea typeface="+mn-ea"/>
                        </a:rPr>
                        <a:t>︙</a:t>
                      </a:r>
                      <a:endParaRPr lang="ko-KR" altLang="en-US" sz="105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latin typeface="맑은 고딕" panose="020B0503020000020004" pitchFamily="50" charset="-127"/>
                          <a:ea typeface="+mn-ea"/>
                        </a:rPr>
                        <a:t>︙</a:t>
                      </a:r>
                      <a:endParaRPr lang="ko-KR" altLang="en-US" sz="1050" dirty="0"/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4555622"/>
                  </a:ext>
                </a:extLst>
              </a:tr>
              <a:tr h="2743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</a:rPr>
                        <a:t>이용 중인 객실 수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35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19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26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07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591034"/>
                  </a:ext>
                </a:extLst>
              </a:tr>
              <a:tr h="2743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>
                          <a:solidFill>
                            <a:schemeClr val="tx1"/>
                          </a:solidFill>
                        </a:rPr>
                        <a:t>이용</a:t>
                      </a:r>
                      <a:r>
                        <a:rPr lang="ko-KR" altLang="en-US" sz="900" b="0" baseline="0" dirty="0">
                          <a:solidFill>
                            <a:schemeClr val="tx1"/>
                          </a:solidFill>
                        </a:rPr>
                        <a:t> 가능한 객실 수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84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74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66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</a:rPr>
                        <a:t>54</a:t>
                      </a: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230327"/>
                  </a:ext>
                </a:extLst>
              </a:tr>
            </a:tbl>
          </a:graphicData>
        </a:graphic>
      </p:graphicFrame>
      <p:pic>
        <p:nvPicPr>
          <p:cNvPr id="34" name="그래픽 43" descr="터치 스크린 단색으로 채워진">
            <a:extLst>
              <a:ext uri="{FF2B5EF4-FFF2-40B4-BE49-F238E27FC236}">
                <a16:creationId xmlns:a16="http://schemas.microsoft.com/office/drawing/2014/main" id="{C519EA83-602B-48E4-BA57-D3ED17F71A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25461" y="3510993"/>
            <a:ext cx="278870" cy="264080"/>
          </a:xfrm>
          <a:prstGeom prst="rect">
            <a:avLst/>
          </a:prstGeom>
        </p:spPr>
      </p:pic>
      <p:grpSp>
        <p:nvGrpSpPr>
          <p:cNvPr id="36" name="그룹 35"/>
          <p:cNvGrpSpPr/>
          <p:nvPr/>
        </p:nvGrpSpPr>
        <p:grpSpPr>
          <a:xfrm>
            <a:off x="11726315" y="2180429"/>
            <a:ext cx="268311" cy="2617515"/>
            <a:chOff x="2372519" y="3505248"/>
            <a:chExt cx="190205" cy="2368290"/>
          </a:xfrm>
        </p:grpSpPr>
        <p:sp>
          <p:nvSpPr>
            <p:cNvPr id="41" name="직사각형 40"/>
            <p:cNvSpPr/>
            <p:nvPr/>
          </p:nvSpPr>
          <p:spPr>
            <a:xfrm>
              <a:off x="2399251" y="3550638"/>
              <a:ext cx="122338" cy="2311512"/>
            </a:xfrm>
            <a:prstGeom prst="rect">
              <a:avLst/>
            </a:prstGeom>
            <a:solidFill>
              <a:schemeClr val="bg1">
                <a:lumMod val="75000"/>
                <a:alpha val="29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2404845" y="3657599"/>
              <a:ext cx="109506" cy="1290458"/>
            </a:xfrm>
            <a:prstGeom prst="rect">
              <a:avLst/>
            </a:prstGeom>
            <a:solidFill>
              <a:schemeClr val="bg1">
                <a:lumMod val="50000"/>
                <a:alpha val="49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=</a:t>
              </a:r>
              <a:endParaRPr lang="ko-KR" alt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2372520" y="3505248"/>
              <a:ext cx="190204" cy="177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▲</a:t>
              </a: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372519" y="5696025"/>
              <a:ext cx="190204" cy="177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▼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4D0CF2EC-2028-4D64-8496-5ABE96A7BA38}"/>
              </a:ext>
            </a:extLst>
          </p:cNvPr>
          <p:cNvSpPr txBox="1"/>
          <p:nvPr/>
        </p:nvSpPr>
        <p:spPr>
          <a:xfrm>
            <a:off x="3794536" y="4946332"/>
            <a:ext cx="2785269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2"/>
                </a:solidFill>
              </a:rPr>
              <a:t>고객 정보 확인 및 체크아웃 </a:t>
            </a:r>
            <a:endParaRPr lang="en-US" altLang="ko-KR" sz="1600" b="1" dirty="0">
              <a:solidFill>
                <a:schemeClr val="tx2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3825536" y="5390591"/>
          <a:ext cx="7869454" cy="113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5244">
                  <a:extLst>
                    <a:ext uri="{9D8B030D-6E8A-4147-A177-3AD203B41FA5}">
                      <a16:colId xmlns:a16="http://schemas.microsoft.com/office/drawing/2014/main" val="3324538962"/>
                    </a:ext>
                  </a:extLst>
                </a:gridCol>
                <a:gridCol w="1077586">
                  <a:extLst>
                    <a:ext uri="{9D8B030D-6E8A-4147-A177-3AD203B41FA5}">
                      <a16:colId xmlns:a16="http://schemas.microsoft.com/office/drawing/2014/main" val="1340586389"/>
                    </a:ext>
                  </a:extLst>
                </a:gridCol>
                <a:gridCol w="1196489">
                  <a:extLst>
                    <a:ext uri="{9D8B030D-6E8A-4147-A177-3AD203B41FA5}">
                      <a16:colId xmlns:a16="http://schemas.microsoft.com/office/drawing/2014/main" val="3303039298"/>
                    </a:ext>
                  </a:extLst>
                </a:gridCol>
                <a:gridCol w="966027">
                  <a:extLst>
                    <a:ext uri="{9D8B030D-6E8A-4147-A177-3AD203B41FA5}">
                      <a16:colId xmlns:a16="http://schemas.microsoft.com/office/drawing/2014/main" val="1222627543"/>
                    </a:ext>
                  </a:extLst>
                </a:gridCol>
                <a:gridCol w="966027">
                  <a:extLst>
                    <a:ext uri="{9D8B030D-6E8A-4147-A177-3AD203B41FA5}">
                      <a16:colId xmlns:a16="http://schemas.microsoft.com/office/drawing/2014/main" val="2590263872"/>
                    </a:ext>
                  </a:extLst>
                </a:gridCol>
                <a:gridCol w="966027">
                  <a:extLst>
                    <a:ext uri="{9D8B030D-6E8A-4147-A177-3AD203B41FA5}">
                      <a16:colId xmlns:a16="http://schemas.microsoft.com/office/drawing/2014/main" val="2262562539"/>
                    </a:ext>
                  </a:extLst>
                </a:gridCol>
                <a:gridCol w="966027">
                  <a:extLst>
                    <a:ext uri="{9D8B030D-6E8A-4147-A177-3AD203B41FA5}">
                      <a16:colId xmlns:a16="http://schemas.microsoft.com/office/drawing/2014/main" val="1799189490"/>
                    </a:ext>
                  </a:extLst>
                </a:gridCol>
                <a:gridCol w="966027">
                  <a:extLst>
                    <a:ext uri="{9D8B030D-6E8A-4147-A177-3AD203B41FA5}">
                      <a16:colId xmlns:a16="http://schemas.microsoft.com/office/drawing/2014/main" val="3662114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고객 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이름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연락처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여권번호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이용 금액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벌금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침대</a:t>
                      </a:r>
                      <a:endParaRPr lang="en-US" altLang="ko-KR" sz="1000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이용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추가</a:t>
                      </a: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특이사항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체크아웃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893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 err="1">
                          <a:solidFill>
                            <a:schemeClr val="tx1"/>
                          </a:solidFill>
                        </a:rPr>
                        <a:t>김아주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010-1234-5678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M75642301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20,000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2998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dirty="0">
                          <a:solidFill>
                            <a:schemeClr val="tx1"/>
                          </a:solidFill>
                        </a:rPr>
                        <a:t>이대학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010-9876-5432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M56307514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dirty="0">
                          <a:solidFill>
                            <a:schemeClr val="tx1"/>
                          </a:solidFill>
                        </a:rPr>
                        <a:t>55,000</a:t>
                      </a:r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6684886"/>
                  </a:ext>
                </a:extLst>
              </a:tr>
            </a:tbl>
          </a:graphicData>
        </a:graphic>
      </p:graphicFrame>
      <p:grpSp>
        <p:nvGrpSpPr>
          <p:cNvPr id="47" name="그룹 46"/>
          <p:cNvGrpSpPr/>
          <p:nvPr/>
        </p:nvGrpSpPr>
        <p:grpSpPr>
          <a:xfrm>
            <a:off x="11656220" y="5380892"/>
            <a:ext cx="280379" cy="1147620"/>
            <a:chOff x="2365018" y="3540234"/>
            <a:chExt cx="190205" cy="2321916"/>
          </a:xfrm>
        </p:grpSpPr>
        <p:sp>
          <p:nvSpPr>
            <p:cNvPr id="48" name="직사각형 47"/>
            <p:cNvSpPr/>
            <p:nvPr/>
          </p:nvSpPr>
          <p:spPr>
            <a:xfrm>
              <a:off x="2399251" y="3550638"/>
              <a:ext cx="122338" cy="2311512"/>
            </a:xfrm>
            <a:prstGeom prst="rect">
              <a:avLst/>
            </a:prstGeom>
            <a:solidFill>
              <a:schemeClr val="bg1">
                <a:lumMod val="75000"/>
                <a:alpha val="29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404845" y="3759518"/>
              <a:ext cx="109506" cy="1290458"/>
            </a:xfrm>
            <a:prstGeom prst="rect">
              <a:avLst/>
            </a:prstGeom>
            <a:solidFill>
              <a:schemeClr val="bg1">
                <a:lumMod val="50000"/>
                <a:alpha val="49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=</a:t>
              </a:r>
              <a:endParaRPr lang="ko-KR" alt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2365019" y="3540234"/>
              <a:ext cx="190204" cy="177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▲</a:t>
              </a: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2365018" y="5643545"/>
              <a:ext cx="190204" cy="177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▼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71C6E395-7439-4E0F-B2A5-CD3E48ACC317}"/>
              </a:ext>
            </a:extLst>
          </p:cNvPr>
          <p:cNvSpPr txBox="1"/>
          <p:nvPr/>
        </p:nvSpPr>
        <p:spPr>
          <a:xfrm>
            <a:off x="11034801" y="5816046"/>
            <a:ext cx="493059" cy="26161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결제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1C6E395-7439-4E0F-B2A5-CD3E48ACC317}"/>
              </a:ext>
            </a:extLst>
          </p:cNvPr>
          <p:cNvSpPr txBox="1"/>
          <p:nvPr/>
        </p:nvSpPr>
        <p:spPr>
          <a:xfrm>
            <a:off x="11047214" y="6188440"/>
            <a:ext cx="493059" cy="26161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</a:rPr>
              <a:t>결제</a:t>
            </a:r>
          </a:p>
        </p:txBody>
      </p:sp>
      <p:pic>
        <p:nvPicPr>
          <p:cNvPr id="59" name="그래픽 43" descr="터치 스크린 단색으로 채워진">
            <a:extLst>
              <a:ext uri="{FF2B5EF4-FFF2-40B4-BE49-F238E27FC236}">
                <a16:creationId xmlns:a16="http://schemas.microsoft.com/office/drawing/2014/main" id="{C519EA83-602B-48E4-BA57-D3ED17F71A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57816" y="5935979"/>
            <a:ext cx="271854" cy="257436"/>
          </a:xfrm>
          <a:prstGeom prst="rect">
            <a:avLst/>
          </a:prstGeom>
        </p:spPr>
      </p:pic>
      <p:sp>
        <p:nvSpPr>
          <p:cNvPr id="54" name="모서리가 둥근 직사각형 53"/>
          <p:cNvSpPr/>
          <p:nvPr/>
        </p:nvSpPr>
        <p:spPr>
          <a:xfrm>
            <a:off x="7777203" y="696491"/>
            <a:ext cx="2041180" cy="3446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9438101" y="668776"/>
            <a:ext cx="44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×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834372" y="732417"/>
            <a:ext cx="1145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영수증 조회</a:t>
            </a:r>
          </a:p>
        </p:txBody>
      </p:sp>
      <p:sp>
        <p:nvSpPr>
          <p:cNvPr id="16" name="타원 15"/>
          <p:cNvSpPr/>
          <p:nvPr/>
        </p:nvSpPr>
        <p:spPr>
          <a:xfrm>
            <a:off x="8193666" y="6214897"/>
            <a:ext cx="264160" cy="26161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!</a:t>
            </a:r>
            <a:endParaRPr lang="ko-KR" altLang="en-US" sz="1400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0273" y="5107248"/>
            <a:ext cx="162943" cy="16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71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9427065" y="11577"/>
          <a:ext cx="2753360" cy="6856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3360">
                  <a:extLst>
                    <a:ext uri="{9D8B030D-6E8A-4147-A177-3AD203B41FA5}">
                      <a16:colId xmlns:a16="http://schemas.microsoft.com/office/drawing/2014/main" val="2573722745"/>
                    </a:ext>
                  </a:extLst>
                </a:gridCol>
              </a:tblGrid>
              <a:tr h="3456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259455"/>
                  </a:ext>
                </a:extLst>
              </a:tr>
              <a:tr h="2994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관리자 로그인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로그아웃 가능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292879"/>
                  </a:ext>
                </a:extLst>
              </a:tr>
              <a:tr h="5111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≡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버튼을 누르면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리조트 관리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요금 관리 </a:t>
                      </a:r>
                      <a:r>
                        <a:rPr lang="ko-KR" altLang="en-US" sz="1200" b="0" baseline="0" dirty="0" err="1">
                          <a:solidFill>
                            <a:schemeClr val="tx1"/>
                          </a:solidFill>
                        </a:rPr>
                        <a:t>메뉴바가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 나옴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684759"/>
                  </a:ext>
                </a:extLst>
              </a:tr>
              <a:tr h="4687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관리자 개인 정보 및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 개인 메일 열람 가능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998880"/>
                  </a:ext>
                </a:extLst>
              </a:tr>
              <a:tr h="6368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객실 현황을 한번에 볼 수 있는 표가 나옴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선택하면 객실 현황 페이지로 넘어감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77580"/>
                  </a:ext>
                </a:extLst>
              </a:tr>
              <a:tr h="49685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객실 예약 조회를 누르면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객실 예약 조회 페이지로 넘어감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774087"/>
                  </a:ext>
                </a:extLst>
              </a:tr>
              <a:tr h="4583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영수증 조회를 누르면 영수증 예약 조회 페이지로 넘어감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411070"/>
                  </a:ext>
                </a:extLst>
              </a:tr>
              <a:tr h="4548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연회장 예약 조회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를 누르면 연회장 예약 조회 페이지로 넘어감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157624"/>
                  </a:ext>
                </a:extLst>
              </a:tr>
              <a:tr h="4548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고객 정보 조회를 누르면 고객 장보 조회 페이지로 넘어감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2353986"/>
                  </a:ext>
                </a:extLst>
              </a:tr>
              <a:tr h="4548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침대 조회를 누르면 침대 조회 페이지로 넘어감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369669"/>
                  </a:ext>
                </a:extLst>
              </a:tr>
              <a:tr h="46562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10.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셔틀 조회를 누르면 셔틀 조회 페이지로 넘어감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569141"/>
                  </a:ext>
                </a:extLst>
              </a:tr>
              <a:tr h="4895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첫 페이지에서 요금을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 한 번에 볼 수 있음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275960"/>
                  </a:ext>
                </a:extLst>
              </a:tr>
              <a:tr h="71073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홈 버튼 누르면 고객용 홈페이지로 넘어감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952031"/>
                  </a:ext>
                </a:extLst>
              </a:tr>
              <a:tr h="598864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73834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9438640" cy="6857999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7384905" y="57876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310210" y="343386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1342848" y="917516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2081698" y="1764397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1702848" y="4486377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4272510" y="478274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5" name="타원 14"/>
          <p:cNvSpPr/>
          <p:nvPr/>
        </p:nvSpPr>
        <p:spPr>
          <a:xfrm>
            <a:off x="4632510" y="2540496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6" name="타원 15"/>
          <p:cNvSpPr/>
          <p:nvPr/>
        </p:nvSpPr>
        <p:spPr>
          <a:xfrm>
            <a:off x="4632510" y="4045355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7" name="타원 16"/>
          <p:cNvSpPr/>
          <p:nvPr/>
        </p:nvSpPr>
        <p:spPr>
          <a:xfrm>
            <a:off x="4632510" y="5370214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18" name="타원 17"/>
          <p:cNvSpPr/>
          <p:nvPr/>
        </p:nvSpPr>
        <p:spPr>
          <a:xfrm>
            <a:off x="6967030" y="464176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500" dirty="0"/>
          </a:p>
        </p:txBody>
      </p:sp>
      <p:sp>
        <p:nvSpPr>
          <p:cNvPr id="19" name="TextBox 18"/>
          <p:cNvSpPr txBox="1"/>
          <p:nvPr/>
        </p:nvSpPr>
        <p:spPr>
          <a:xfrm>
            <a:off x="6927420" y="450458"/>
            <a:ext cx="5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970054" y="2198453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930654" y="2183188"/>
            <a:ext cx="5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131652" y="5937137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5352" y="5937137"/>
            <a:ext cx="5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12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2935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flipV="1">
            <a:off x="3688676" y="595797"/>
            <a:ext cx="8401724" cy="4453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654667" y="457199"/>
            <a:ext cx="1869576" cy="64008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476656"/>
            <a:ext cx="1674124" cy="63910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" y="476814"/>
            <a:ext cx="1674120" cy="4393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리조트 관리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" y="919021"/>
          <a:ext cx="1674123" cy="192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123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400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체크인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체크아웃 ▶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예약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58336"/>
                  </a:ext>
                </a:extLst>
              </a:tr>
              <a:tr h="3818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연회장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714171"/>
                  </a:ext>
                </a:extLst>
              </a:tr>
              <a:tr h="372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고객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335313"/>
                  </a:ext>
                </a:extLst>
              </a:tr>
              <a:tr h="372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시설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654166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0" y="-2553"/>
            <a:ext cx="12192000" cy="4669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51351"/>
            <a:ext cx="217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DASAN RESORT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23443" y="89661"/>
            <a:ext cx="1101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관리자</a:t>
            </a:r>
            <a:r>
              <a:rPr lang="ko-KR" altLang="en-US" sz="1400" dirty="0">
                <a:solidFill>
                  <a:schemeClr val="bg1"/>
                </a:solidFill>
              </a:rPr>
              <a:t> 님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011704" y="103245"/>
            <a:ext cx="972766" cy="26043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로그아웃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5729856" y="696490"/>
            <a:ext cx="2041180" cy="3446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688676" y="696490"/>
            <a:ext cx="2041180" cy="344680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666990" y="1041169"/>
            <a:ext cx="8401724" cy="569345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558985" y="556873"/>
            <a:ext cx="1266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×</a:t>
            </a:r>
            <a:endParaRPr lang="ko-KR" altLang="en-US" sz="28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390754" y="668775"/>
            <a:ext cx="44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×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45071" y="660521"/>
            <a:ext cx="44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×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-3669" y="2856172"/>
            <a:ext cx="1674120" cy="4393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요금 관리</a:t>
            </a: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-3670" y="3316826"/>
          <a:ext cx="1674123" cy="1200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123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요금 조회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요금</a:t>
                      </a:r>
                      <a:r>
                        <a:rPr lang="ko-KR" altLang="en-US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설정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58336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환불 정책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99258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1664986" y="918879"/>
          <a:ext cx="1855499" cy="1200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5499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400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객실 현황표 ▶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381406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영수증 조회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487831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757808" y="732417"/>
            <a:ext cx="1145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객실 현황표 </a:t>
            </a:r>
            <a:endParaRPr lang="ko-KR" alt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5787025" y="732416"/>
            <a:ext cx="1145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체크인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D0CF2EC-2028-4D64-8496-5ABE96A7BA38}"/>
              </a:ext>
            </a:extLst>
          </p:cNvPr>
          <p:cNvSpPr txBox="1"/>
          <p:nvPr/>
        </p:nvSpPr>
        <p:spPr>
          <a:xfrm>
            <a:off x="3775995" y="1271386"/>
            <a:ext cx="3285205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2"/>
                </a:solidFill>
              </a:rPr>
              <a:t>    클릭 </a:t>
            </a:r>
            <a:r>
              <a:rPr lang="en-US" altLang="ko-KR" sz="1600" b="1" dirty="0">
                <a:solidFill>
                  <a:schemeClr val="tx2"/>
                </a:solidFill>
              </a:rPr>
              <a:t>&gt; </a:t>
            </a:r>
            <a:r>
              <a:rPr lang="ko-KR" altLang="en-US" sz="1600" b="1" dirty="0">
                <a:solidFill>
                  <a:schemeClr val="tx2"/>
                </a:solidFill>
              </a:rPr>
              <a:t>이용 내역 조회 및 결제</a:t>
            </a:r>
            <a:endParaRPr lang="en-US" altLang="ko-KR" sz="1600" b="1" dirty="0">
              <a:solidFill>
                <a:schemeClr val="tx2"/>
              </a:solidFill>
            </a:endParaRPr>
          </a:p>
        </p:txBody>
      </p:sp>
      <p:pic>
        <p:nvPicPr>
          <p:cNvPr id="46" name="그래픽 43" descr="터치 스크린 단색으로 채워진">
            <a:extLst>
              <a:ext uri="{FF2B5EF4-FFF2-40B4-BE49-F238E27FC236}">
                <a16:creationId xmlns:a16="http://schemas.microsoft.com/office/drawing/2014/main" id="{C519EA83-602B-48E4-BA57-D3ED17F71A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4086" y="1292983"/>
            <a:ext cx="271854" cy="257436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3867047" y="1954618"/>
            <a:ext cx="7931321" cy="4181830"/>
            <a:chOff x="3864439" y="1795220"/>
            <a:chExt cx="7931321" cy="418183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4439" y="1795221"/>
              <a:ext cx="4607670" cy="3706346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1478" y="1795220"/>
              <a:ext cx="3068202" cy="3755414"/>
            </a:xfrm>
            <a:prstGeom prst="rect">
              <a:avLst/>
            </a:prstGeom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DBBEB9A0-DADD-498A-A829-FA9B3120D078}"/>
                </a:ext>
              </a:extLst>
            </p:cNvPr>
            <p:cNvSpPr txBox="1"/>
            <p:nvPr/>
          </p:nvSpPr>
          <p:spPr>
            <a:xfrm>
              <a:off x="7492792" y="5715440"/>
              <a:ext cx="848686" cy="261610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chemeClr val="bg1"/>
                  </a:solidFill>
                </a:rPr>
                <a:t>결제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1262180" y="1795220"/>
              <a:ext cx="533580" cy="37063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모서리가 둥근 직사각형 31"/>
          <p:cNvSpPr/>
          <p:nvPr/>
        </p:nvSpPr>
        <p:spPr>
          <a:xfrm>
            <a:off x="7777203" y="696491"/>
            <a:ext cx="2041180" cy="3446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9438101" y="668776"/>
            <a:ext cx="44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×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834372" y="732417"/>
            <a:ext cx="1145309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영수증 조회</a:t>
            </a:r>
          </a:p>
        </p:txBody>
      </p:sp>
    </p:spTree>
    <p:extLst>
      <p:ext uri="{BB962C8B-B14F-4D97-AF65-F5344CB8AC3E}">
        <p14:creationId xmlns:p14="http://schemas.microsoft.com/office/powerpoint/2010/main" val="429000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flipV="1">
            <a:off x="3688676" y="595797"/>
            <a:ext cx="8401724" cy="4453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654667" y="457199"/>
            <a:ext cx="1869576" cy="64008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476656"/>
            <a:ext cx="1674124" cy="63910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" y="476814"/>
            <a:ext cx="1674120" cy="4393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리조트 관리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" y="919021"/>
          <a:ext cx="1674123" cy="192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123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400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체크인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체크아웃 ▶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예약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58336"/>
                  </a:ext>
                </a:extLst>
              </a:tr>
              <a:tr h="3818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연회장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714171"/>
                  </a:ext>
                </a:extLst>
              </a:tr>
              <a:tr h="372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고객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335313"/>
                  </a:ext>
                </a:extLst>
              </a:tr>
              <a:tr h="372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시설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654166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0" y="-2553"/>
            <a:ext cx="12192000" cy="4669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51351"/>
            <a:ext cx="217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DASAN RESORT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23443" y="89661"/>
            <a:ext cx="1101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관리자</a:t>
            </a:r>
            <a:r>
              <a:rPr lang="ko-KR" altLang="en-US" sz="1400" dirty="0">
                <a:solidFill>
                  <a:schemeClr val="bg1"/>
                </a:solidFill>
              </a:rPr>
              <a:t> 님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011704" y="103245"/>
            <a:ext cx="972766" cy="26043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로그아웃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5729856" y="696490"/>
            <a:ext cx="2041180" cy="344680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688676" y="696490"/>
            <a:ext cx="2041180" cy="3446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666990" y="1041169"/>
            <a:ext cx="8401724" cy="569345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558985" y="556873"/>
            <a:ext cx="1266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×</a:t>
            </a:r>
            <a:endParaRPr lang="ko-KR" altLang="en-US" sz="28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390754" y="668775"/>
            <a:ext cx="44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×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45071" y="660521"/>
            <a:ext cx="44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×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-3669" y="2856172"/>
            <a:ext cx="1674120" cy="4393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요금 관리</a:t>
            </a: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-3670" y="3316826"/>
          <a:ext cx="1674123" cy="1200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123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요금 조회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요금</a:t>
                      </a:r>
                      <a:r>
                        <a:rPr lang="ko-KR" altLang="en-US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설정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58336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환불 정책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99258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1664986" y="918879"/>
          <a:ext cx="1855499" cy="1200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5499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400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객실 현황표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체크인 ▶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381406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영수증 조회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487831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757808" y="732417"/>
            <a:ext cx="1145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객실 현황표 </a:t>
            </a:r>
            <a:endParaRPr lang="ko-KR" alt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5787025" y="732416"/>
            <a:ext cx="1145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체크인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777203" y="696491"/>
            <a:ext cx="2041180" cy="3446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438101" y="668776"/>
            <a:ext cx="44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×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834372" y="732417"/>
            <a:ext cx="1145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영수증 조회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3757807" y="3316745"/>
          <a:ext cx="8089728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9960">
                  <a:extLst>
                    <a:ext uri="{9D8B030D-6E8A-4147-A177-3AD203B41FA5}">
                      <a16:colId xmlns:a16="http://schemas.microsoft.com/office/drawing/2014/main" val="2364386554"/>
                    </a:ext>
                  </a:extLst>
                </a:gridCol>
                <a:gridCol w="555511">
                  <a:extLst>
                    <a:ext uri="{9D8B030D-6E8A-4147-A177-3AD203B41FA5}">
                      <a16:colId xmlns:a16="http://schemas.microsoft.com/office/drawing/2014/main" val="2144129247"/>
                    </a:ext>
                  </a:extLst>
                </a:gridCol>
                <a:gridCol w="673771">
                  <a:extLst>
                    <a:ext uri="{9D8B030D-6E8A-4147-A177-3AD203B41FA5}">
                      <a16:colId xmlns:a16="http://schemas.microsoft.com/office/drawing/2014/main" val="3152592532"/>
                    </a:ext>
                  </a:extLst>
                </a:gridCol>
                <a:gridCol w="694790">
                  <a:extLst>
                    <a:ext uri="{9D8B030D-6E8A-4147-A177-3AD203B41FA5}">
                      <a16:colId xmlns:a16="http://schemas.microsoft.com/office/drawing/2014/main" val="503094836"/>
                    </a:ext>
                  </a:extLst>
                </a:gridCol>
                <a:gridCol w="705315">
                  <a:extLst>
                    <a:ext uri="{9D8B030D-6E8A-4147-A177-3AD203B41FA5}">
                      <a16:colId xmlns:a16="http://schemas.microsoft.com/office/drawing/2014/main" val="1331175288"/>
                    </a:ext>
                  </a:extLst>
                </a:gridCol>
                <a:gridCol w="442139">
                  <a:extLst>
                    <a:ext uri="{9D8B030D-6E8A-4147-A177-3AD203B41FA5}">
                      <a16:colId xmlns:a16="http://schemas.microsoft.com/office/drawing/2014/main" val="2242368745"/>
                    </a:ext>
                  </a:extLst>
                </a:gridCol>
                <a:gridCol w="505301">
                  <a:extLst>
                    <a:ext uri="{9D8B030D-6E8A-4147-A177-3AD203B41FA5}">
                      <a16:colId xmlns:a16="http://schemas.microsoft.com/office/drawing/2014/main" val="121364181"/>
                    </a:ext>
                  </a:extLst>
                </a:gridCol>
                <a:gridCol w="412911">
                  <a:extLst>
                    <a:ext uri="{9D8B030D-6E8A-4147-A177-3AD203B41FA5}">
                      <a16:colId xmlns:a16="http://schemas.microsoft.com/office/drawing/2014/main" val="707275895"/>
                    </a:ext>
                  </a:extLst>
                </a:gridCol>
                <a:gridCol w="513475">
                  <a:extLst>
                    <a:ext uri="{9D8B030D-6E8A-4147-A177-3AD203B41FA5}">
                      <a16:colId xmlns:a16="http://schemas.microsoft.com/office/drawing/2014/main" val="3303357685"/>
                    </a:ext>
                  </a:extLst>
                </a:gridCol>
                <a:gridCol w="536884">
                  <a:extLst>
                    <a:ext uri="{9D8B030D-6E8A-4147-A177-3AD203B41FA5}">
                      <a16:colId xmlns:a16="http://schemas.microsoft.com/office/drawing/2014/main" val="2135171930"/>
                    </a:ext>
                  </a:extLst>
                </a:gridCol>
                <a:gridCol w="417121">
                  <a:extLst>
                    <a:ext uri="{9D8B030D-6E8A-4147-A177-3AD203B41FA5}">
                      <a16:colId xmlns:a16="http://schemas.microsoft.com/office/drawing/2014/main" val="1750297440"/>
                    </a:ext>
                  </a:extLst>
                </a:gridCol>
                <a:gridCol w="527538">
                  <a:extLst>
                    <a:ext uri="{9D8B030D-6E8A-4147-A177-3AD203B41FA5}">
                      <a16:colId xmlns:a16="http://schemas.microsoft.com/office/drawing/2014/main" val="1381130263"/>
                    </a:ext>
                  </a:extLst>
                </a:gridCol>
                <a:gridCol w="546380">
                  <a:extLst>
                    <a:ext uri="{9D8B030D-6E8A-4147-A177-3AD203B41FA5}">
                      <a16:colId xmlns:a16="http://schemas.microsoft.com/office/drawing/2014/main" val="4073684129"/>
                    </a:ext>
                  </a:extLst>
                </a:gridCol>
                <a:gridCol w="543866">
                  <a:extLst>
                    <a:ext uri="{9D8B030D-6E8A-4147-A177-3AD203B41FA5}">
                      <a16:colId xmlns:a16="http://schemas.microsoft.com/office/drawing/2014/main" val="2673099334"/>
                    </a:ext>
                  </a:extLst>
                </a:gridCol>
                <a:gridCol w="534766">
                  <a:extLst>
                    <a:ext uri="{9D8B030D-6E8A-4147-A177-3AD203B41FA5}">
                      <a16:colId xmlns:a16="http://schemas.microsoft.com/office/drawing/2014/main" val="3063608494"/>
                    </a:ext>
                  </a:extLst>
                </a:gridCol>
              </a:tblGrid>
              <a:tr h="4556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예약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번호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투숙자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이름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체크인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체크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아웃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객실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타입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투숙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인원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객실 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기본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침대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베드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추가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서비스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셔틀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투숙자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연락처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투숙자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이메일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투숙자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여권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번호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예약자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이름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585696"/>
                  </a:ext>
                </a:extLst>
              </a:tr>
              <a:tr h="3971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00001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/>
                        <a:t>김아주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2021.06.15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2021.06.16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/>
                        <a:t>디럭스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2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더블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N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N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010-1234-5678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abc@ajou.ac.kr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M75642301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/>
                        <a:t>김아주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261586"/>
                  </a:ext>
                </a:extLst>
              </a:tr>
              <a:tr h="3971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00008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/>
                        <a:t>김자두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/>
                        <a:t>2021.06.15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2021.06.16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비즈니스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킹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수원</a:t>
                      </a:r>
                      <a:endParaRPr lang="en-US" altLang="ko-KR" sz="700" dirty="0"/>
                    </a:p>
                    <a:p>
                      <a:pPr algn="ctr" latinLnBrk="1"/>
                      <a:r>
                        <a:rPr lang="ko-KR" altLang="en-US" sz="700" dirty="0"/>
                        <a:t>화성</a:t>
                      </a:r>
                      <a:endParaRPr lang="en-US" altLang="ko-KR" sz="700" dirty="0"/>
                    </a:p>
                    <a:p>
                      <a:pPr algn="ctr" latinLnBrk="1"/>
                      <a:r>
                        <a:rPr lang="ko-KR" altLang="en-US" sz="700" dirty="0"/>
                        <a:t>투어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N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010-8952-5584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plum@ajou.ac.kr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M75642389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김포도</a:t>
                      </a:r>
                      <a:endParaRPr lang="en-US" altLang="ko-KR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771596"/>
                  </a:ext>
                </a:extLst>
              </a:tr>
              <a:tr h="3971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00011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이수호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2021.06.15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2021.06.17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비즈니스 </a:t>
                      </a:r>
                      <a:endParaRPr lang="en-US" altLang="ko-KR" sz="700" dirty="0"/>
                    </a:p>
                    <a:p>
                      <a:pPr algn="ctr" latinLnBrk="1"/>
                      <a:r>
                        <a:rPr lang="ko-KR" altLang="en-US" sz="700" dirty="0"/>
                        <a:t>스위트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더블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N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Y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010-5650-5959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dbfrc@gmail.com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M02642301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/>
                        <a:t>이수민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1914751"/>
                  </a:ext>
                </a:extLst>
              </a:tr>
              <a:tr h="3971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00020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/>
                        <a:t>김봄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2021.06.15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2021.06.16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/>
                        <a:t>디럭스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2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킹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N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Y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010</a:t>
                      </a:r>
                    </a:p>
                    <a:p>
                      <a:pPr algn="ctr" latinLnBrk="1"/>
                      <a:r>
                        <a:rPr lang="en-US" altLang="ko-KR" sz="700" baseline="0" dirty="0"/>
                        <a:t> 5689</a:t>
                      </a:r>
                      <a:r>
                        <a:rPr lang="en-US" altLang="ko-KR" sz="700" dirty="0"/>
                        <a:t>-0023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spring@gmail.com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0" dirty="0">
                          <a:solidFill>
                            <a:schemeClr val="tx1"/>
                          </a:solidFill>
                        </a:rPr>
                        <a:t>M98682856</a:t>
                      </a:r>
                      <a:endParaRPr lang="ko-KR" altLang="en-US" sz="7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이민진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2511390"/>
                  </a:ext>
                </a:extLst>
              </a:tr>
              <a:tr h="3971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00024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/>
                        <a:t>이여름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2021.06.15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2021.06.17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/>
                        <a:t>디럭스</a:t>
                      </a:r>
                      <a:endParaRPr lang="en-US" altLang="ko-KR" sz="700" dirty="0"/>
                    </a:p>
                    <a:p>
                      <a:pPr algn="ctr" latinLnBrk="1"/>
                      <a:r>
                        <a:rPr lang="ko-KR" altLang="en-US" sz="700" dirty="0"/>
                        <a:t>스위트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4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2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더블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다도</a:t>
                      </a:r>
                      <a:endParaRPr lang="en-US" altLang="ko-KR" sz="700" dirty="0"/>
                    </a:p>
                    <a:p>
                      <a:pPr algn="ctr" latinLnBrk="1"/>
                      <a:r>
                        <a:rPr lang="ko-KR" altLang="en-US" sz="700" dirty="0"/>
                        <a:t>체험</a:t>
                      </a:r>
                      <a:endParaRPr lang="en-US" altLang="ko-KR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Y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010</a:t>
                      </a:r>
                    </a:p>
                    <a:p>
                      <a:pPr algn="ctr" latinLnBrk="1"/>
                      <a:r>
                        <a:rPr lang="en-US" altLang="ko-KR" sz="700" baseline="0" dirty="0"/>
                        <a:t> 9903</a:t>
                      </a:r>
                      <a:r>
                        <a:rPr lang="en-US" altLang="ko-KR" sz="700" dirty="0"/>
                        <a:t>-8512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summer@naver.com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M89505602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김남수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377725"/>
                  </a:ext>
                </a:extLst>
              </a:tr>
            </a:tbl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3B72D54A-A35D-45D1-8415-EA6CA64095EB}"/>
              </a:ext>
            </a:extLst>
          </p:cNvPr>
          <p:cNvSpPr txBox="1"/>
          <p:nvPr/>
        </p:nvSpPr>
        <p:spPr>
          <a:xfrm>
            <a:off x="3544301" y="1889484"/>
            <a:ext cx="146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예약자 이름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98C0C04-3B02-432C-8686-93DFE894F56F}"/>
              </a:ext>
            </a:extLst>
          </p:cNvPr>
          <p:cNvSpPr/>
          <p:nvPr/>
        </p:nvSpPr>
        <p:spPr>
          <a:xfrm>
            <a:off x="4838090" y="1901930"/>
            <a:ext cx="1220803" cy="27374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B72D54A-A35D-45D1-8415-EA6CA64095EB}"/>
              </a:ext>
            </a:extLst>
          </p:cNvPr>
          <p:cNvSpPr txBox="1"/>
          <p:nvPr/>
        </p:nvSpPr>
        <p:spPr>
          <a:xfrm>
            <a:off x="6225083" y="1893194"/>
            <a:ext cx="146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예약자 전화번호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98C0C04-3B02-432C-8686-93DFE894F56F}"/>
              </a:ext>
            </a:extLst>
          </p:cNvPr>
          <p:cNvSpPr/>
          <p:nvPr/>
        </p:nvSpPr>
        <p:spPr>
          <a:xfrm>
            <a:off x="7712194" y="1901929"/>
            <a:ext cx="960466" cy="27374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98C0C04-3B02-432C-8686-93DFE894F56F}"/>
              </a:ext>
            </a:extLst>
          </p:cNvPr>
          <p:cNvSpPr/>
          <p:nvPr/>
        </p:nvSpPr>
        <p:spPr>
          <a:xfrm>
            <a:off x="8860559" y="1894237"/>
            <a:ext cx="960466" cy="27374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98C0C04-3B02-432C-8686-93DFE894F56F}"/>
              </a:ext>
            </a:extLst>
          </p:cNvPr>
          <p:cNvSpPr/>
          <p:nvPr/>
        </p:nvSpPr>
        <p:spPr>
          <a:xfrm>
            <a:off x="10033627" y="1896448"/>
            <a:ext cx="960466" cy="27374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639072" y="1823667"/>
            <a:ext cx="461827" cy="367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802713" y="1816613"/>
            <a:ext cx="461827" cy="367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B72D54A-A35D-45D1-8415-EA6CA64095EB}"/>
              </a:ext>
            </a:extLst>
          </p:cNvPr>
          <p:cNvSpPr txBox="1"/>
          <p:nvPr/>
        </p:nvSpPr>
        <p:spPr>
          <a:xfrm>
            <a:off x="3701049" y="2287823"/>
            <a:ext cx="146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대표 </a:t>
            </a:r>
            <a:r>
              <a:rPr lang="ko-KR" altLang="en-US" sz="12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투숙자</a:t>
            </a:r>
            <a:r>
              <a:rPr lang="ko-KR" altLang="en-US" sz="1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이름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98C0C04-3B02-432C-8686-93DFE894F56F}"/>
              </a:ext>
            </a:extLst>
          </p:cNvPr>
          <p:cNvSpPr/>
          <p:nvPr/>
        </p:nvSpPr>
        <p:spPr>
          <a:xfrm>
            <a:off x="5136506" y="2291077"/>
            <a:ext cx="1220803" cy="27374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B72D54A-A35D-45D1-8415-EA6CA64095EB}"/>
              </a:ext>
            </a:extLst>
          </p:cNvPr>
          <p:cNvSpPr txBox="1"/>
          <p:nvPr/>
        </p:nvSpPr>
        <p:spPr>
          <a:xfrm>
            <a:off x="6626801" y="2291012"/>
            <a:ext cx="1942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대표 </a:t>
            </a:r>
            <a:r>
              <a:rPr lang="ko-KR" altLang="en-US" sz="12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투숙자</a:t>
            </a:r>
            <a:r>
              <a:rPr lang="ko-KR" altLang="en-US" sz="1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전화번호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98C0C04-3B02-432C-8686-93DFE894F56F}"/>
              </a:ext>
            </a:extLst>
          </p:cNvPr>
          <p:cNvSpPr/>
          <p:nvPr/>
        </p:nvSpPr>
        <p:spPr>
          <a:xfrm>
            <a:off x="8565637" y="2328182"/>
            <a:ext cx="960466" cy="27374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98C0C04-3B02-432C-8686-93DFE894F56F}"/>
              </a:ext>
            </a:extLst>
          </p:cNvPr>
          <p:cNvSpPr/>
          <p:nvPr/>
        </p:nvSpPr>
        <p:spPr>
          <a:xfrm>
            <a:off x="9714002" y="2320490"/>
            <a:ext cx="960466" cy="27374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98C0C04-3B02-432C-8686-93DFE894F56F}"/>
              </a:ext>
            </a:extLst>
          </p:cNvPr>
          <p:cNvSpPr/>
          <p:nvPr/>
        </p:nvSpPr>
        <p:spPr>
          <a:xfrm>
            <a:off x="10887070" y="2322701"/>
            <a:ext cx="960466" cy="27374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492515" y="2249920"/>
            <a:ext cx="461827" cy="367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0656156" y="2242866"/>
            <a:ext cx="461827" cy="367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936952-F8AD-4FB8-9C3E-5DFE766CBF6A}"/>
              </a:ext>
            </a:extLst>
          </p:cNvPr>
          <p:cNvSpPr txBox="1"/>
          <p:nvPr/>
        </p:nvSpPr>
        <p:spPr>
          <a:xfrm>
            <a:off x="7287449" y="2694697"/>
            <a:ext cx="648563" cy="26161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B72D54A-A35D-45D1-8415-EA6CA64095EB}"/>
              </a:ext>
            </a:extLst>
          </p:cNvPr>
          <p:cNvSpPr txBox="1"/>
          <p:nvPr/>
        </p:nvSpPr>
        <p:spPr>
          <a:xfrm>
            <a:off x="3713003" y="2685706"/>
            <a:ext cx="17695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대표 </a:t>
            </a:r>
            <a:r>
              <a:rPr lang="ko-KR" altLang="en-US" sz="12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투숙자</a:t>
            </a:r>
            <a:r>
              <a:rPr lang="ko-KR" altLang="en-US" sz="1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여권번호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498C0C04-3B02-432C-8686-93DFE894F56F}"/>
              </a:ext>
            </a:extLst>
          </p:cNvPr>
          <p:cNvSpPr/>
          <p:nvPr/>
        </p:nvSpPr>
        <p:spPr>
          <a:xfrm>
            <a:off x="5477339" y="2688831"/>
            <a:ext cx="1641935" cy="2695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E245D5C0-9D81-45F8-85A3-469322989D9D}"/>
              </a:ext>
            </a:extLst>
          </p:cNvPr>
          <p:cNvCxnSpPr>
            <a:cxnSpLocks/>
          </p:cNvCxnSpPr>
          <p:nvPr/>
        </p:nvCxnSpPr>
        <p:spPr>
          <a:xfrm>
            <a:off x="3735054" y="3114467"/>
            <a:ext cx="8195308" cy="2277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그룹 65"/>
          <p:cNvGrpSpPr/>
          <p:nvPr/>
        </p:nvGrpSpPr>
        <p:grpSpPr>
          <a:xfrm>
            <a:off x="11809132" y="3259992"/>
            <a:ext cx="281268" cy="2569833"/>
            <a:chOff x="2372519" y="3505248"/>
            <a:chExt cx="190205" cy="2368290"/>
          </a:xfrm>
        </p:grpSpPr>
        <p:sp>
          <p:nvSpPr>
            <p:cNvPr id="67" name="직사각형 66"/>
            <p:cNvSpPr/>
            <p:nvPr/>
          </p:nvSpPr>
          <p:spPr>
            <a:xfrm>
              <a:off x="2399251" y="3550638"/>
              <a:ext cx="122338" cy="2311512"/>
            </a:xfrm>
            <a:prstGeom prst="rect">
              <a:avLst/>
            </a:prstGeom>
            <a:solidFill>
              <a:schemeClr val="bg1">
                <a:lumMod val="75000"/>
                <a:alpha val="29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2404845" y="3657599"/>
              <a:ext cx="109506" cy="1290458"/>
            </a:xfrm>
            <a:prstGeom prst="rect">
              <a:avLst/>
            </a:prstGeom>
            <a:solidFill>
              <a:schemeClr val="bg1">
                <a:lumMod val="50000"/>
                <a:alpha val="49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=</a:t>
              </a:r>
              <a:endParaRPr lang="ko-KR" alt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2372520" y="3505248"/>
              <a:ext cx="190204" cy="177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▲</a:t>
              </a: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2372519" y="5696025"/>
              <a:ext cx="190204" cy="177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▼</a:t>
              </a:r>
            </a:p>
          </p:txBody>
        </p:sp>
      </p:grpSp>
      <p:grpSp>
        <p:nvGrpSpPr>
          <p:cNvPr id="71" name="그룹 70"/>
          <p:cNvGrpSpPr/>
          <p:nvPr/>
        </p:nvGrpSpPr>
        <p:grpSpPr>
          <a:xfrm rot="16200000">
            <a:off x="7610419" y="1746919"/>
            <a:ext cx="253047" cy="8271767"/>
            <a:chOff x="2372519" y="3505248"/>
            <a:chExt cx="190205" cy="2368290"/>
          </a:xfrm>
        </p:grpSpPr>
        <p:sp>
          <p:nvSpPr>
            <p:cNvPr id="72" name="직사각형 71"/>
            <p:cNvSpPr/>
            <p:nvPr/>
          </p:nvSpPr>
          <p:spPr>
            <a:xfrm>
              <a:off x="2399251" y="3550638"/>
              <a:ext cx="122338" cy="2311512"/>
            </a:xfrm>
            <a:prstGeom prst="rect">
              <a:avLst/>
            </a:prstGeom>
            <a:solidFill>
              <a:schemeClr val="bg1">
                <a:lumMod val="75000"/>
                <a:alpha val="29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2404845" y="3657599"/>
              <a:ext cx="109506" cy="1290458"/>
            </a:xfrm>
            <a:prstGeom prst="rect">
              <a:avLst/>
            </a:prstGeom>
            <a:solidFill>
              <a:schemeClr val="bg1">
                <a:lumMod val="50000"/>
                <a:alpha val="49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=</a:t>
              </a:r>
              <a:endParaRPr lang="ko-KR" alt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2372520" y="3505248"/>
              <a:ext cx="190204" cy="177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▲</a:t>
              </a:r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2372519" y="5696025"/>
              <a:ext cx="190204" cy="177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▼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31D88D2B-2FE3-46AF-917D-BC3EBC683A9D}"/>
              </a:ext>
            </a:extLst>
          </p:cNvPr>
          <p:cNvSpPr txBox="1"/>
          <p:nvPr/>
        </p:nvSpPr>
        <p:spPr>
          <a:xfrm>
            <a:off x="3846867" y="1430711"/>
            <a:ext cx="2083391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2"/>
                </a:solidFill>
              </a:rPr>
              <a:t>예약 정보 불러오기</a:t>
            </a:r>
            <a:endParaRPr lang="en-US" altLang="ko-KR" sz="1600" b="1" dirty="0">
              <a:solidFill>
                <a:schemeClr val="tx2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E89A9202-36FC-4835-97A4-14583BB26BE2}"/>
              </a:ext>
            </a:extLst>
          </p:cNvPr>
          <p:cNvSpPr/>
          <p:nvPr/>
        </p:nvSpPr>
        <p:spPr>
          <a:xfrm>
            <a:off x="6110135" y="1435368"/>
            <a:ext cx="2027322" cy="30226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    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</a:rPr>
              <a:t>2021-06-15 (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화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8" name="그림 7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956" y="1484304"/>
            <a:ext cx="195869" cy="195869"/>
          </a:xfrm>
          <a:prstGeom prst="rect">
            <a:avLst/>
          </a:prstGeom>
        </p:spPr>
      </p:pic>
      <p:pic>
        <p:nvPicPr>
          <p:cNvPr id="79" name="그래픽 43" descr="터치 스크린 단색으로 채워진">
            <a:extLst>
              <a:ext uri="{FF2B5EF4-FFF2-40B4-BE49-F238E27FC236}">
                <a16:creationId xmlns:a16="http://schemas.microsoft.com/office/drawing/2014/main" id="{C519EA83-602B-48E4-BA57-D3ED17F71A9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4247" y="5601475"/>
            <a:ext cx="278870" cy="26408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33936952-F8AD-4FB8-9C3E-5DFE766CBF6A}"/>
              </a:ext>
            </a:extLst>
          </p:cNvPr>
          <p:cNvSpPr txBox="1"/>
          <p:nvPr/>
        </p:nvSpPr>
        <p:spPr>
          <a:xfrm>
            <a:off x="7488894" y="6157525"/>
            <a:ext cx="648563" cy="26161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다음</a:t>
            </a:r>
          </a:p>
        </p:txBody>
      </p:sp>
    </p:spTree>
    <p:extLst>
      <p:ext uri="{BB962C8B-B14F-4D97-AF65-F5344CB8AC3E}">
        <p14:creationId xmlns:p14="http://schemas.microsoft.com/office/powerpoint/2010/main" val="24072734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flipV="1">
            <a:off x="3688676" y="595797"/>
            <a:ext cx="8401724" cy="4453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654667" y="457199"/>
            <a:ext cx="1869576" cy="64008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476656"/>
            <a:ext cx="1674124" cy="63910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" y="476814"/>
            <a:ext cx="1674120" cy="4393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리조트 관리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" y="919021"/>
          <a:ext cx="1674123" cy="192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123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400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체크인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체크아웃 ▶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예약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58336"/>
                  </a:ext>
                </a:extLst>
              </a:tr>
              <a:tr h="3818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연회장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714171"/>
                  </a:ext>
                </a:extLst>
              </a:tr>
              <a:tr h="372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고객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335313"/>
                  </a:ext>
                </a:extLst>
              </a:tr>
              <a:tr h="372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시설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654166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0" y="-2553"/>
            <a:ext cx="12192000" cy="4669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51351"/>
            <a:ext cx="217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DASAN RESORT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23443" y="89661"/>
            <a:ext cx="1101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관리자</a:t>
            </a:r>
            <a:r>
              <a:rPr lang="ko-KR" altLang="en-US" sz="1400" dirty="0">
                <a:solidFill>
                  <a:schemeClr val="bg1"/>
                </a:solidFill>
              </a:rPr>
              <a:t> 님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011704" y="103245"/>
            <a:ext cx="972766" cy="26043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로그아웃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5729856" y="696490"/>
            <a:ext cx="2041180" cy="344680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688676" y="696490"/>
            <a:ext cx="2041180" cy="3446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666990" y="1041169"/>
            <a:ext cx="8401724" cy="569345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558985" y="556873"/>
            <a:ext cx="1266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×</a:t>
            </a:r>
            <a:endParaRPr lang="ko-KR" altLang="en-US" sz="28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390754" y="668775"/>
            <a:ext cx="44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×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45071" y="660521"/>
            <a:ext cx="44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×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-3669" y="2856172"/>
            <a:ext cx="1674120" cy="4393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요금 관리</a:t>
            </a: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-3670" y="3316826"/>
          <a:ext cx="1674123" cy="1200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123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요금 조회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요금</a:t>
                      </a:r>
                      <a:r>
                        <a:rPr lang="ko-KR" altLang="en-US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설정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58336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환불 정책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99258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1664986" y="918879"/>
          <a:ext cx="1855499" cy="1200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5499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400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객실 현황표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체크인 ▶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381406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영수증 조회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487831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757808" y="732417"/>
            <a:ext cx="1145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객실 현황표 </a:t>
            </a:r>
            <a:endParaRPr lang="ko-KR" alt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5787025" y="732416"/>
            <a:ext cx="1145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체크인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777203" y="696491"/>
            <a:ext cx="2041180" cy="3446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438101" y="668776"/>
            <a:ext cx="44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×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834372" y="732417"/>
            <a:ext cx="1145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영수증 조회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D0CF2EC-2028-4D64-8496-5ABE96A7BA38}"/>
              </a:ext>
            </a:extLst>
          </p:cNvPr>
          <p:cNvSpPr txBox="1"/>
          <p:nvPr/>
        </p:nvSpPr>
        <p:spPr>
          <a:xfrm>
            <a:off x="3775995" y="1271386"/>
            <a:ext cx="3614759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2"/>
                </a:solidFill>
              </a:rPr>
              <a:t>    예약 정보 </a:t>
            </a:r>
            <a:r>
              <a:rPr lang="ko-KR" altLang="en-US" sz="1600" b="1">
                <a:solidFill>
                  <a:schemeClr val="tx2"/>
                </a:solidFill>
              </a:rPr>
              <a:t>확인</a:t>
            </a:r>
            <a:r>
              <a:rPr lang="en-US" altLang="ko-KR" sz="1600" b="1" dirty="0">
                <a:solidFill>
                  <a:schemeClr val="tx2"/>
                </a:solidFill>
              </a:rPr>
              <a:t>/</a:t>
            </a:r>
            <a:r>
              <a:rPr lang="ko-KR" altLang="en-US" sz="1600" b="1" dirty="0">
                <a:solidFill>
                  <a:schemeClr val="tx2"/>
                </a:solidFill>
              </a:rPr>
              <a:t>변경 및 체크인</a:t>
            </a:r>
            <a:endParaRPr lang="en-US" altLang="ko-KR" sz="1600" b="1" dirty="0">
              <a:solidFill>
                <a:schemeClr val="tx2"/>
              </a:solidFill>
            </a:endParaRPr>
          </a:p>
        </p:txBody>
      </p:sp>
      <p:pic>
        <p:nvPicPr>
          <p:cNvPr id="61" name="그래픽 43" descr="터치 스크린 단색으로 채워진">
            <a:extLst>
              <a:ext uri="{FF2B5EF4-FFF2-40B4-BE49-F238E27FC236}">
                <a16:creationId xmlns:a16="http://schemas.microsoft.com/office/drawing/2014/main" id="{C519EA83-602B-48E4-BA57-D3ED17F71A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35732" y="1308623"/>
            <a:ext cx="278870" cy="264080"/>
          </a:xfrm>
          <a:prstGeom prst="rect">
            <a:avLst/>
          </a:prstGeom>
        </p:spPr>
      </p:pic>
      <p:graphicFrame>
        <p:nvGraphicFramePr>
          <p:cNvPr id="62" name="표 61"/>
          <p:cNvGraphicFramePr>
            <a:graphicFrameLocks noGrp="1"/>
          </p:cNvGraphicFramePr>
          <p:nvPr/>
        </p:nvGraphicFramePr>
        <p:xfrm>
          <a:off x="3791225" y="1837947"/>
          <a:ext cx="8208534" cy="3608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5818">
                  <a:extLst>
                    <a:ext uri="{9D8B030D-6E8A-4147-A177-3AD203B41FA5}">
                      <a16:colId xmlns:a16="http://schemas.microsoft.com/office/drawing/2014/main" val="2364386554"/>
                    </a:ext>
                  </a:extLst>
                </a:gridCol>
                <a:gridCol w="1051695">
                  <a:extLst>
                    <a:ext uri="{9D8B030D-6E8A-4147-A177-3AD203B41FA5}">
                      <a16:colId xmlns:a16="http://schemas.microsoft.com/office/drawing/2014/main" val="2144129247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1438095838"/>
                    </a:ext>
                  </a:extLst>
                </a:gridCol>
                <a:gridCol w="1446286">
                  <a:extLst>
                    <a:ext uri="{9D8B030D-6E8A-4147-A177-3AD203B41FA5}">
                      <a16:colId xmlns:a16="http://schemas.microsoft.com/office/drawing/2014/main" val="93652833"/>
                    </a:ext>
                  </a:extLst>
                </a:gridCol>
                <a:gridCol w="116840">
                  <a:extLst>
                    <a:ext uri="{9D8B030D-6E8A-4147-A177-3AD203B41FA5}">
                      <a16:colId xmlns:a16="http://schemas.microsoft.com/office/drawing/2014/main" val="749747689"/>
                    </a:ext>
                  </a:extLst>
                </a:gridCol>
                <a:gridCol w="1277816">
                  <a:extLst>
                    <a:ext uri="{9D8B030D-6E8A-4147-A177-3AD203B41FA5}">
                      <a16:colId xmlns:a16="http://schemas.microsoft.com/office/drawing/2014/main" val="226222011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303357685"/>
                    </a:ext>
                  </a:extLst>
                </a:gridCol>
                <a:gridCol w="1046839">
                  <a:extLst>
                    <a:ext uri="{9D8B030D-6E8A-4147-A177-3AD203B41FA5}">
                      <a16:colId xmlns:a16="http://schemas.microsoft.com/office/drawing/2014/main" val="2135171930"/>
                    </a:ext>
                  </a:extLst>
                </a:gridCol>
              </a:tblGrid>
              <a:tr h="3563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예약</a:t>
                      </a:r>
                      <a:r>
                        <a:rPr lang="en-US" altLang="ko-KR" sz="1200" b="1" baseline="0" dirty="0"/>
                        <a:t> </a:t>
                      </a:r>
                      <a:r>
                        <a:rPr lang="ko-KR" altLang="en-US" sz="1200" b="1" dirty="0"/>
                        <a:t>번호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00024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585696"/>
                  </a:ext>
                </a:extLst>
              </a:tr>
              <a:tr h="519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예약자</a:t>
                      </a:r>
                      <a:r>
                        <a:rPr lang="en-US" altLang="ko-KR" sz="1200" b="1" baseline="0" dirty="0"/>
                        <a:t> </a:t>
                      </a:r>
                      <a:r>
                        <a:rPr lang="ko-KR" altLang="en-US" sz="1200" b="1" dirty="0"/>
                        <a:t>이름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/>
                        <a:t>이여름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예약자</a:t>
                      </a:r>
                      <a:r>
                        <a:rPr lang="en-US" altLang="ko-KR" sz="1200" b="1" baseline="0" dirty="0"/>
                        <a:t> </a:t>
                      </a:r>
                      <a:r>
                        <a:rPr lang="ko-KR" altLang="en-US" sz="1200" b="1" baseline="0" dirty="0"/>
                        <a:t>연락처</a:t>
                      </a:r>
                      <a:endParaRPr lang="ko-KR" altLang="en-US" sz="12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1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010-8945-1582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930010"/>
                  </a:ext>
                </a:extLst>
              </a:tr>
              <a:tr h="5593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대표</a:t>
                      </a:r>
                      <a:r>
                        <a:rPr lang="en-US" altLang="ko-KR" sz="1200" b="1" baseline="0" dirty="0"/>
                        <a:t> </a:t>
                      </a:r>
                      <a:r>
                        <a:rPr lang="ko-KR" altLang="en-US" sz="1200" b="1" dirty="0" err="1"/>
                        <a:t>투숙자</a:t>
                      </a:r>
                      <a:r>
                        <a:rPr lang="ko-KR" altLang="en-US" sz="1200" b="1" dirty="0"/>
                        <a:t> 이름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김남수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대표</a:t>
                      </a:r>
                      <a:r>
                        <a:rPr lang="en-US" altLang="ko-KR" sz="1200" b="1" baseline="0" dirty="0"/>
                        <a:t> </a:t>
                      </a:r>
                      <a:r>
                        <a:rPr lang="ko-KR" altLang="en-US" sz="1200" b="1" dirty="0" err="1"/>
                        <a:t>투숙자</a:t>
                      </a:r>
                      <a:r>
                        <a:rPr lang="ko-KR" altLang="en-US" sz="1200" b="1" dirty="0"/>
                        <a:t> 연락처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010-</a:t>
                      </a:r>
                      <a:r>
                        <a:rPr lang="en-US" altLang="ko-KR" sz="1200" baseline="0" dirty="0"/>
                        <a:t> 9903</a:t>
                      </a:r>
                      <a:r>
                        <a:rPr lang="en-US" altLang="ko-KR" sz="1200" dirty="0"/>
                        <a:t>-8512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dirty="0"/>
                        <a:t>대표</a:t>
                      </a:r>
                      <a:r>
                        <a:rPr lang="en-US" altLang="ko-KR" sz="1200" b="1" baseline="0" dirty="0"/>
                        <a:t> </a:t>
                      </a:r>
                      <a:r>
                        <a:rPr lang="ko-KR" altLang="en-US" sz="1200" b="1" dirty="0" err="1"/>
                        <a:t>투숙자</a:t>
                      </a:r>
                      <a:r>
                        <a:rPr lang="ko-KR" altLang="en-US" sz="1200" b="1" dirty="0"/>
                        <a:t> 여권번호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M89505602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530488"/>
                  </a:ext>
                </a:extLst>
              </a:tr>
              <a:tr h="48651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체크인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baseline="0" dirty="0"/>
                        <a:t> </a:t>
                      </a:r>
                      <a:r>
                        <a:rPr lang="ko-KR" altLang="en-US" sz="1200" b="1" dirty="0"/>
                        <a:t>체크아웃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2021.06.15~2021.06.17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377725"/>
                  </a:ext>
                </a:extLst>
              </a:tr>
              <a:tr h="3707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객실 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투숙 인원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12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155663"/>
                  </a:ext>
                </a:extLst>
              </a:tr>
              <a:tr h="5213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객실</a:t>
                      </a:r>
                      <a:r>
                        <a:rPr lang="en-US" altLang="ko-KR" sz="1200" b="1" dirty="0"/>
                        <a:t>1</a:t>
                      </a:r>
                      <a:r>
                        <a:rPr lang="en-US" altLang="ko-KR" sz="1200" b="1" baseline="0" dirty="0"/>
                        <a:t> </a:t>
                      </a:r>
                      <a:r>
                        <a:rPr lang="ko-KR" altLang="en-US" sz="1200" b="1" dirty="0"/>
                        <a:t>타입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/>
                        <a:t>디럭스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dirty="0"/>
                        <a:t>스위트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객실</a:t>
                      </a:r>
                      <a:r>
                        <a:rPr lang="en-US" altLang="ko-KR" sz="1200" b="1" dirty="0"/>
                        <a:t>1 </a:t>
                      </a:r>
                      <a:r>
                        <a:rPr lang="ko-KR" altLang="en-US" sz="1200" b="1" dirty="0"/>
                        <a:t>기본 침대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더블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객실</a:t>
                      </a:r>
                      <a:r>
                        <a:rPr lang="en-US" altLang="ko-KR" sz="1200" b="1" dirty="0"/>
                        <a:t>1</a:t>
                      </a:r>
                      <a:r>
                        <a:rPr lang="en-US" altLang="ko-KR" sz="1200" b="1" baseline="0" dirty="0"/>
                        <a:t> </a:t>
                      </a:r>
                      <a:r>
                        <a:rPr lang="ko-KR" altLang="en-US" sz="1200" b="1" dirty="0"/>
                        <a:t>침대 추가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324781"/>
                  </a:ext>
                </a:extLst>
              </a:tr>
              <a:tr h="4828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객실</a:t>
                      </a:r>
                      <a:r>
                        <a:rPr lang="en-US" altLang="ko-KR" sz="1200" b="1" dirty="0"/>
                        <a:t>2</a:t>
                      </a:r>
                      <a:r>
                        <a:rPr lang="en-US" altLang="ko-KR" sz="1200" b="1" baseline="0" dirty="0"/>
                        <a:t> </a:t>
                      </a:r>
                      <a:r>
                        <a:rPr lang="ko-KR" altLang="en-US" sz="1200" b="1" dirty="0"/>
                        <a:t>타입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/>
                        <a:t>디럭스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객실</a:t>
                      </a:r>
                      <a:r>
                        <a:rPr lang="en-US" altLang="ko-KR" sz="1200" b="1" dirty="0"/>
                        <a:t>2 </a:t>
                      </a:r>
                      <a:r>
                        <a:rPr lang="ko-KR" altLang="en-US" sz="1200" b="1" dirty="0"/>
                        <a:t>기본 침대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더블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객실</a:t>
                      </a:r>
                      <a:r>
                        <a:rPr lang="en-US" altLang="ko-KR" sz="1200" b="1" dirty="0"/>
                        <a:t>2 </a:t>
                      </a:r>
                      <a:r>
                        <a:rPr lang="ko-KR" altLang="en-US" sz="1200" b="1" dirty="0"/>
                        <a:t>침대 추가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134378"/>
                  </a:ext>
                </a:extLst>
              </a:tr>
              <a:tr h="3128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서비스 타입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다도체험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셔틀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Y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12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101447"/>
                  </a:ext>
                </a:extLst>
              </a:tr>
            </a:tbl>
          </a:graphicData>
        </a:graphic>
      </p:graphicFrame>
      <p:sp>
        <p:nvSpPr>
          <p:cNvPr id="80" name="TextBox 79">
            <a:extLst>
              <a:ext uri="{FF2B5EF4-FFF2-40B4-BE49-F238E27FC236}">
                <a16:creationId xmlns:a16="http://schemas.microsoft.com/office/drawing/2014/main" id="{33936952-F8AD-4FB8-9C3E-5DFE766CBF6A}"/>
              </a:ext>
            </a:extLst>
          </p:cNvPr>
          <p:cNvSpPr txBox="1"/>
          <p:nvPr/>
        </p:nvSpPr>
        <p:spPr>
          <a:xfrm>
            <a:off x="10605613" y="5590421"/>
            <a:ext cx="648563" cy="26161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수정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3936952-F8AD-4FB8-9C3E-5DFE766CBF6A}"/>
              </a:ext>
            </a:extLst>
          </p:cNvPr>
          <p:cNvSpPr txBox="1"/>
          <p:nvPr/>
        </p:nvSpPr>
        <p:spPr>
          <a:xfrm>
            <a:off x="11335907" y="5590421"/>
            <a:ext cx="648563" cy="26161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확인</a:t>
            </a:r>
          </a:p>
        </p:txBody>
      </p:sp>
    </p:spTree>
    <p:extLst>
      <p:ext uri="{BB962C8B-B14F-4D97-AF65-F5344CB8AC3E}">
        <p14:creationId xmlns:p14="http://schemas.microsoft.com/office/powerpoint/2010/main" val="31749718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flipV="1">
            <a:off x="3688676" y="595797"/>
            <a:ext cx="8401724" cy="4453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654667" y="457199"/>
            <a:ext cx="1869576" cy="64008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476656"/>
            <a:ext cx="1674124" cy="63910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" y="476814"/>
            <a:ext cx="1674120" cy="4393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리조트 관리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" y="919021"/>
          <a:ext cx="1674123" cy="192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123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400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체크인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체크아웃 ▶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예약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58336"/>
                  </a:ext>
                </a:extLst>
              </a:tr>
              <a:tr h="3818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연회장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714171"/>
                  </a:ext>
                </a:extLst>
              </a:tr>
              <a:tr h="372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고객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335313"/>
                  </a:ext>
                </a:extLst>
              </a:tr>
              <a:tr h="372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시설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654166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0" y="-2553"/>
            <a:ext cx="12192000" cy="4669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51351"/>
            <a:ext cx="217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DASAN RESORT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23443" y="89661"/>
            <a:ext cx="1101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관리자</a:t>
            </a:r>
            <a:r>
              <a:rPr lang="ko-KR" altLang="en-US" sz="1400" dirty="0">
                <a:solidFill>
                  <a:schemeClr val="bg1"/>
                </a:solidFill>
              </a:rPr>
              <a:t> 님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011704" y="103245"/>
            <a:ext cx="972766" cy="26043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로그아웃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5729856" y="696490"/>
            <a:ext cx="2041180" cy="344680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688676" y="696490"/>
            <a:ext cx="2041180" cy="3446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666990" y="1041169"/>
            <a:ext cx="8401724" cy="569345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558985" y="556873"/>
            <a:ext cx="1266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×</a:t>
            </a:r>
            <a:endParaRPr lang="ko-KR" altLang="en-US" sz="28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390754" y="668775"/>
            <a:ext cx="44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×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45071" y="660521"/>
            <a:ext cx="44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×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-3669" y="2856172"/>
            <a:ext cx="1674120" cy="4393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요금 관리</a:t>
            </a: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-3670" y="3316826"/>
          <a:ext cx="1674123" cy="1200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123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요금 조회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요금</a:t>
                      </a:r>
                      <a:r>
                        <a:rPr lang="ko-KR" altLang="en-US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설정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58336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환불 정책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99258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1664986" y="918879"/>
          <a:ext cx="1855499" cy="1200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5499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400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객실 현황표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체크인 ▶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381406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영수증 조회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487831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757808" y="732417"/>
            <a:ext cx="1145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객실 현황표 </a:t>
            </a:r>
            <a:endParaRPr lang="ko-KR" alt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5787025" y="732416"/>
            <a:ext cx="1145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체크인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777203" y="696491"/>
            <a:ext cx="2041180" cy="3446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438101" y="668776"/>
            <a:ext cx="44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×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834372" y="732417"/>
            <a:ext cx="1145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영수증 조회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D0CF2EC-2028-4D64-8496-5ABE96A7BA38}"/>
              </a:ext>
            </a:extLst>
          </p:cNvPr>
          <p:cNvSpPr txBox="1"/>
          <p:nvPr/>
        </p:nvSpPr>
        <p:spPr>
          <a:xfrm>
            <a:off x="3775995" y="1271386"/>
            <a:ext cx="3051525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2"/>
                </a:solidFill>
              </a:rPr>
              <a:t>예약 정보 확인</a:t>
            </a:r>
            <a:r>
              <a:rPr lang="en-US" altLang="ko-KR" sz="1600" b="1" dirty="0">
                <a:solidFill>
                  <a:schemeClr val="tx2"/>
                </a:solidFill>
              </a:rPr>
              <a:t>/</a:t>
            </a:r>
            <a:r>
              <a:rPr lang="ko-KR" altLang="en-US" sz="1600" b="1" dirty="0">
                <a:solidFill>
                  <a:schemeClr val="tx2"/>
                </a:solidFill>
              </a:rPr>
              <a:t>변경 및 체크인</a:t>
            </a:r>
            <a:endParaRPr lang="en-US" altLang="ko-KR" sz="1600" b="1" dirty="0">
              <a:solidFill>
                <a:schemeClr val="tx2"/>
              </a:solidFill>
            </a:endParaRPr>
          </a:p>
        </p:txBody>
      </p:sp>
      <p:graphicFrame>
        <p:nvGraphicFramePr>
          <p:cNvPr id="62" name="표 61"/>
          <p:cNvGraphicFramePr>
            <a:graphicFrameLocks noGrp="1"/>
          </p:cNvGraphicFramePr>
          <p:nvPr/>
        </p:nvGraphicFramePr>
        <p:xfrm>
          <a:off x="3791225" y="1837947"/>
          <a:ext cx="8077149" cy="37412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0375">
                  <a:extLst>
                    <a:ext uri="{9D8B030D-6E8A-4147-A177-3AD203B41FA5}">
                      <a16:colId xmlns:a16="http://schemas.microsoft.com/office/drawing/2014/main" val="2364386554"/>
                    </a:ext>
                  </a:extLst>
                </a:gridCol>
                <a:gridCol w="996462">
                  <a:extLst>
                    <a:ext uri="{9D8B030D-6E8A-4147-A177-3AD203B41FA5}">
                      <a16:colId xmlns:a16="http://schemas.microsoft.com/office/drawing/2014/main" val="2144129247"/>
                    </a:ext>
                  </a:extLst>
                </a:gridCol>
                <a:gridCol w="175846">
                  <a:extLst>
                    <a:ext uri="{9D8B030D-6E8A-4147-A177-3AD203B41FA5}">
                      <a16:colId xmlns:a16="http://schemas.microsoft.com/office/drawing/2014/main" val="93652833"/>
                    </a:ext>
                  </a:extLst>
                </a:gridCol>
                <a:gridCol w="1383323">
                  <a:extLst>
                    <a:ext uri="{9D8B030D-6E8A-4147-A177-3AD203B41FA5}">
                      <a16:colId xmlns:a16="http://schemas.microsoft.com/office/drawing/2014/main" val="3417877040"/>
                    </a:ext>
                  </a:extLst>
                </a:gridCol>
                <a:gridCol w="1407904">
                  <a:extLst>
                    <a:ext uri="{9D8B030D-6E8A-4147-A177-3AD203B41FA5}">
                      <a16:colId xmlns:a16="http://schemas.microsoft.com/office/drawing/2014/main" val="226222011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303357685"/>
                    </a:ext>
                  </a:extLst>
                </a:gridCol>
                <a:gridCol w="1046839">
                  <a:extLst>
                    <a:ext uri="{9D8B030D-6E8A-4147-A177-3AD203B41FA5}">
                      <a16:colId xmlns:a16="http://schemas.microsoft.com/office/drawing/2014/main" val="2135171930"/>
                    </a:ext>
                  </a:extLst>
                </a:gridCol>
              </a:tblGrid>
              <a:tr h="3996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예약</a:t>
                      </a:r>
                      <a:r>
                        <a:rPr lang="en-US" altLang="ko-KR" sz="1200" b="1" baseline="0" dirty="0"/>
                        <a:t> </a:t>
                      </a:r>
                      <a:r>
                        <a:rPr lang="ko-KR" altLang="en-US" sz="1200" b="1" dirty="0"/>
                        <a:t>번호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00024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585696"/>
                  </a:ext>
                </a:extLst>
              </a:tr>
              <a:tr h="6274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대표</a:t>
                      </a:r>
                      <a:r>
                        <a:rPr lang="en-US" altLang="ko-KR" sz="1200" b="1" baseline="0" dirty="0"/>
                        <a:t> </a:t>
                      </a:r>
                      <a:r>
                        <a:rPr lang="ko-KR" altLang="en-US" sz="1200" b="1" dirty="0" err="1"/>
                        <a:t>투숙자</a:t>
                      </a:r>
                      <a:r>
                        <a:rPr lang="ko-KR" altLang="en-US" sz="1200" b="1" dirty="0"/>
                        <a:t> 이름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김남수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대표</a:t>
                      </a:r>
                      <a:r>
                        <a:rPr lang="en-US" altLang="ko-KR" sz="1200" b="1" baseline="0" dirty="0"/>
                        <a:t> </a:t>
                      </a:r>
                      <a:r>
                        <a:rPr lang="ko-KR" altLang="en-US" sz="1200" b="1" dirty="0" err="1"/>
                        <a:t>투숙자</a:t>
                      </a:r>
                      <a:r>
                        <a:rPr lang="ko-KR" altLang="en-US" sz="1200" b="1" dirty="0"/>
                        <a:t> 연락처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010-</a:t>
                      </a:r>
                      <a:r>
                        <a:rPr lang="en-US" altLang="ko-KR" sz="1200" baseline="0" dirty="0"/>
                        <a:t> 9903</a:t>
                      </a:r>
                      <a:r>
                        <a:rPr lang="en-US" altLang="ko-KR" sz="1200" dirty="0"/>
                        <a:t>-8512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1" dirty="0"/>
                        <a:t>대표</a:t>
                      </a:r>
                      <a:r>
                        <a:rPr lang="en-US" altLang="ko-KR" sz="1200" b="1" baseline="0" dirty="0"/>
                        <a:t> </a:t>
                      </a:r>
                      <a:r>
                        <a:rPr lang="ko-KR" altLang="en-US" sz="1200" b="1" dirty="0" err="1"/>
                        <a:t>투숙자</a:t>
                      </a:r>
                      <a:r>
                        <a:rPr lang="ko-KR" altLang="en-US" sz="1200" b="1" dirty="0"/>
                        <a:t> 여권번호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M89505602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530488"/>
                  </a:ext>
                </a:extLst>
              </a:tr>
              <a:tr h="4701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체크인</a:t>
                      </a:r>
                      <a:r>
                        <a:rPr lang="en-US" altLang="ko-KR" sz="1200" b="1" dirty="0"/>
                        <a:t>/</a:t>
                      </a:r>
                      <a:r>
                        <a:rPr lang="ko-KR" altLang="en-US" sz="1200" b="1" baseline="0" dirty="0"/>
                        <a:t> </a:t>
                      </a:r>
                      <a:r>
                        <a:rPr lang="ko-KR" altLang="en-US" sz="1200" b="1" dirty="0"/>
                        <a:t>체크아웃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2021.06.15~2021.06.17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체크인 시간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altLang="ko-KR" sz="1200" dirty="0"/>
                        <a:t>2021.06.15 (</a:t>
                      </a:r>
                      <a:r>
                        <a:rPr lang="ko-KR" altLang="en-US" sz="1200" dirty="0"/>
                        <a:t>화</a:t>
                      </a:r>
                      <a:r>
                        <a:rPr lang="en-US" altLang="ko-KR" sz="1200" dirty="0"/>
                        <a:t>)</a:t>
                      </a:r>
                      <a:r>
                        <a:rPr lang="en-US" altLang="ko-KR" sz="1200" baseline="0" dirty="0"/>
                        <a:t> 16:23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377725"/>
                  </a:ext>
                </a:extLst>
              </a:tr>
              <a:tr h="4158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객실 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투숙 인원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12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155663"/>
                  </a:ext>
                </a:extLst>
              </a:tr>
              <a:tr h="5848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객실</a:t>
                      </a:r>
                      <a:r>
                        <a:rPr lang="en-US" altLang="ko-KR" sz="1200" b="1" dirty="0"/>
                        <a:t>1</a:t>
                      </a:r>
                      <a:r>
                        <a:rPr lang="en-US" altLang="ko-KR" sz="1200" b="1" baseline="0" dirty="0"/>
                        <a:t> </a:t>
                      </a:r>
                      <a:r>
                        <a:rPr lang="ko-KR" altLang="en-US" sz="1200" b="1" dirty="0"/>
                        <a:t>타입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/>
                        <a:t>디럭스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dirty="0"/>
                        <a:t>스위트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객실</a:t>
                      </a:r>
                      <a:r>
                        <a:rPr lang="en-US" altLang="ko-KR" sz="1200" b="1" dirty="0"/>
                        <a:t>1 </a:t>
                      </a:r>
                      <a:r>
                        <a:rPr lang="ko-KR" altLang="en-US" sz="1200" b="1" dirty="0"/>
                        <a:t>기본 침대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더블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객실</a:t>
                      </a:r>
                      <a:r>
                        <a:rPr lang="en-US" altLang="ko-KR" sz="1200" b="1" dirty="0"/>
                        <a:t>1</a:t>
                      </a:r>
                      <a:r>
                        <a:rPr lang="en-US" altLang="ko-KR" sz="1200" b="1" baseline="0" dirty="0"/>
                        <a:t> </a:t>
                      </a:r>
                      <a:r>
                        <a:rPr lang="ko-KR" altLang="en-US" sz="1200" b="1" dirty="0"/>
                        <a:t>침대 추가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2324781"/>
                  </a:ext>
                </a:extLst>
              </a:tr>
              <a:tr h="5415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객실</a:t>
                      </a:r>
                      <a:r>
                        <a:rPr lang="en-US" altLang="ko-KR" sz="1200" b="1" dirty="0"/>
                        <a:t>2</a:t>
                      </a:r>
                      <a:r>
                        <a:rPr lang="en-US" altLang="ko-KR" sz="1200" b="1" baseline="0" dirty="0"/>
                        <a:t> </a:t>
                      </a:r>
                      <a:r>
                        <a:rPr lang="ko-KR" altLang="en-US" sz="1200" b="1" dirty="0"/>
                        <a:t>타입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/>
                        <a:t>디럭스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/>
                        <a:t>객실</a:t>
                      </a:r>
                      <a:r>
                        <a:rPr lang="en-US" altLang="ko-KR" sz="1200" b="1" dirty="0"/>
                        <a:t>2 </a:t>
                      </a:r>
                      <a:r>
                        <a:rPr lang="ko-KR" altLang="en-US" sz="1200" b="1" dirty="0"/>
                        <a:t>기본 침대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더블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객실</a:t>
                      </a:r>
                      <a:r>
                        <a:rPr lang="en-US" altLang="ko-KR" sz="1200" b="1" dirty="0"/>
                        <a:t>2 </a:t>
                      </a:r>
                      <a:r>
                        <a:rPr lang="ko-KR" altLang="en-US" sz="1200" b="1" dirty="0"/>
                        <a:t>침대 추가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0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134378"/>
                  </a:ext>
                </a:extLst>
              </a:tr>
              <a:tr h="3508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서비스 타입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/>
                        <a:t>다도체험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셔틀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Y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12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101447"/>
                  </a:ext>
                </a:extLst>
              </a:tr>
              <a:tr h="3508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객실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배정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502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/>
                        <a:t>객실 </a:t>
                      </a:r>
                      <a:r>
                        <a:rPr lang="en-US" altLang="ko-KR" sz="1200" b="1" dirty="0"/>
                        <a:t>2</a:t>
                      </a:r>
                      <a:r>
                        <a:rPr lang="en-US" altLang="ko-KR" sz="1200" b="1" baseline="0" dirty="0"/>
                        <a:t> </a:t>
                      </a:r>
                      <a:r>
                        <a:rPr lang="ko-KR" altLang="en-US" sz="1200" b="1" baseline="0" dirty="0"/>
                        <a:t>배정</a:t>
                      </a:r>
                      <a:endParaRPr lang="ko-KR" altLang="en-US" sz="1200" b="1" dirty="0"/>
                    </a:p>
                  </a:txBody>
                  <a:tcPr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/>
                        <a:t>104</a:t>
                      </a:r>
                      <a:endParaRPr lang="ko-KR" altLang="en-US" sz="1200" dirty="0"/>
                    </a:p>
                  </a:txBody>
                  <a:tcPr anchor="ctr">
                    <a:lnL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244235"/>
                  </a:ext>
                </a:extLst>
              </a:tr>
            </a:tbl>
          </a:graphicData>
        </a:graphic>
      </p:graphicFrame>
      <p:sp>
        <p:nvSpPr>
          <p:cNvPr id="81" name="TextBox 80">
            <a:extLst>
              <a:ext uri="{FF2B5EF4-FFF2-40B4-BE49-F238E27FC236}">
                <a16:creationId xmlns:a16="http://schemas.microsoft.com/office/drawing/2014/main" id="{33936952-F8AD-4FB8-9C3E-5DFE766CBF6A}"/>
              </a:ext>
            </a:extLst>
          </p:cNvPr>
          <p:cNvSpPr txBox="1"/>
          <p:nvPr/>
        </p:nvSpPr>
        <p:spPr>
          <a:xfrm>
            <a:off x="11231752" y="5793087"/>
            <a:ext cx="648563" cy="26161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완료</a:t>
            </a:r>
          </a:p>
        </p:txBody>
      </p:sp>
      <p:pic>
        <p:nvPicPr>
          <p:cNvPr id="33" name="그림 32">
            <a:hlinkClick r:id="" action="ppaction://noaction"/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106" y="5218537"/>
            <a:ext cx="360677" cy="360677"/>
          </a:xfrm>
          <a:prstGeom prst="rect">
            <a:avLst/>
          </a:prstGeom>
        </p:spPr>
      </p:pic>
      <p:pic>
        <p:nvPicPr>
          <p:cNvPr id="34" name="그림 33">
            <a:hlinkClick r:id="" action="ppaction://noaction"/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9849" y="5218537"/>
            <a:ext cx="360677" cy="36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50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flipV="1">
            <a:off x="3688676" y="595797"/>
            <a:ext cx="8401724" cy="4453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654667" y="457199"/>
            <a:ext cx="1869576" cy="64008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476656"/>
            <a:ext cx="1674124" cy="63910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" y="476814"/>
            <a:ext cx="1674120" cy="4393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리조트 관리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" y="919021"/>
          <a:ext cx="1674123" cy="192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123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400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체크인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체크아웃 ▶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예약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58336"/>
                  </a:ext>
                </a:extLst>
              </a:tr>
              <a:tr h="3818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연회장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714171"/>
                  </a:ext>
                </a:extLst>
              </a:tr>
              <a:tr h="372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고객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335313"/>
                  </a:ext>
                </a:extLst>
              </a:tr>
              <a:tr h="372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시설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654166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0" y="-2553"/>
            <a:ext cx="12192000" cy="4669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51351"/>
            <a:ext cx="217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DASAN RESORT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23443" y="89661"/>
            <a:ext cx="1101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관리자</a:t>
            </a:r>
            <a:r>
              <a:rPr lang="ko-KR" altLang="en-US" sz="1400" dirty="0">
                <a:solidFill>
                  <a:schemeClr val="bg1"/>
                </a:solidFill>
              </a:rPr>
              <a:t> 님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011704" y="103245"/>
            <a:ext cx="972766" cy="26043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로그아웃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5729856" y="696490"/>
            <a:ext cx="2041180" cy="3446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688676" y="696490"/>
            <a:ext cx="2041180" cy="3446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666990" y="1041169"/>
            <a:ext cx="8401724" cy="569345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558985" y="556873"/>
            <a:ext cx="1266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×</a:t>
            </a:r>
            <a:endParaRPr lang="ko-KR" altLang="en-US" sz="28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390754" y="668775"/>
            <a:ext cx="44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×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45071" y="660521"/>
            <a:ext cx="44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×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-3669" y="2856172"/>
            <a:ext cx="1674120" cy="4393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요금 관리</a:t>
            </a: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-3670" y="3316826"/>
          <a:ext cx="1674123" cy="1200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123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요금 조회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요금</a:t>
                      </a:r>
                      <a:r>
                        <a:rPr lang="ko-KR" altLang="en-US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설정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58336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환불 정책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99258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1664986" y="918879"/>
          <a:ext cx="1855499" cy="1200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5499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400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객실 현황표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381406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영수증 조회 ▶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487831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757808" y="732417"/>
            <a:ext cx="1145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객실 현황표 </a:t>
            </a:r>
            <a:endParaRPr lang="ko-KR" alt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5787025" y="732416"/>
            <a:ext cx="1145309" cy="30777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체크인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D88D2B-2FE3-46AF-917D-BC3EBC683A9D}"/>
              </a:ext>
            </a:extLst>
          </p:cNvPr>
          <p:cNvSpPr txBox="1"/>
          <p:nvPr/>
        </p:nvSpPr>
        <p:spPr>
          <a:xfrm>
            <a:off x="3846867" y="1246166"/>
            <a:ext cx="1332039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2"/>
                </a:solidFill>
              </a:rPr>
              <a:t>영수증 조회</a:t>
            </a:r>
            <a:endParaRPr lang="en-US" altLang="ko-KR" sz="1600" b="1" dirty="0">
              <a:solidFill>
                <a:schemeClr val="tx2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2999B1A-03BF-4878-AF78-4379D8B93051}"/>
              </a:ext>
            </a:extLst>
          </p:cNvPr>
          <p:cNvSpPr/>
          <p:nvPr/>
        </p:nvSpPr>
        <p:spPr>
          <a:xfrm>
            <a:off x="6702327" y="2267222"/>
            <a:ext cx="1050792" cy="2507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조회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98C0C04-3B02-432C-8686-93DFE894F56F}"/>
              </a:ext>
            </a:extLst>
          </p:cNvPr>
          <p:cNvSpPr/>
          <p:nvPr/>
        </p:nvSpPr>
        <p:spPr>
          <a:xfrm>
            <a:off x="4640575" y="1745199"/>
            <a:ext cx="1395733" cy="2911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996FC0-5CC9-4131-A5FE-62E1BCC22EBB}"/>
              </a:ext>
            </a:extLst>
          </p:cNvPr>
          <p:cNvSpPr txBox="1"/>
          <p:nvPr/>
        </p:nvSpPr>
        <p:spPr>
          <a:xfrm>
            <a:off x="3846867" y="2242333"/>
            <a:ext cx="582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날짜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F9EF408-FF94-44BB-85C9-DCC1A0655B9B}"/>
              </a:ext>
            </a:extLst>
          </p:cNvPr>
          <p:cNvSpPr/>
          <p:nvPr/>
        </p:nvSpPr>
        <p:spPr>
          <a:xfrm>
            <a:off x="4644318" y="2242333"/>
            <a:ext cx="1882989" cy="29238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B72D54A-A35D-45D1-8415-EA6CA64095EB}"/>
              </a:ext>
            </a:extLst>
          </p:cNvPr>
          <p:cNvSpPr txBox="1"/>
          <p:nvPr/>
        </p:nvSpPr>
        <p:spPr>
          <a:xfrm>
            <a:off x="3497883" y="1746176"/>
            <a:ext cx="1462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 </a:t>
            </a:r>
            <a:r>
              <a:rPr lang="en-US" altLang="ko-KR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ID</a:t>
            </a:r>
            <a:endParaRPr lang="ko-KR" altLang="en-US" sz="14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72D54A-A35D-45D1-8415-EA6CA64095EB}"/>
              </a:ext>
            </a:extLst>
          </p:cNvPr>
          <p:cNvSpPr txBox="1"/>
          <p:nvPr/>
        </p:nvSpPr>
        <p:spPr>
          <a:xfrm>
            <a:off x="6019242" y="1746176"/>
            <a:ext cx="1462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 이름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98C0C04-3B02-432C-8686-93DFE894F56F}"/>
              </a:ext>
            </a:extLst>
          </p:cNvPr>
          <p:cNvSpPr/>
          <p:nvPr/>
        </p:nvSpPr>
        <p:spPr>
          <a:xfrm>
            <a:off x="7266521" y="1745199"/>
            <a:ext cx="1395733" cy="29116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72D54A-A35D-45D1-8415-EA6CA64095EB}"/>
              </a:ext>
            </a:extLst>
          </p:cNvPr>
          <p:cNvSpPr txBox="1"/>
          <p:nvPr/>
        </p:nvSpPr>
        <p:spPr>
          <a:xfrm>
            <a:off x="8695591" y="1736840"/>
            <a:ext cx="1462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 연락처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98C0C04-3B02-432C-8686-93DFE894F56F}"/>
              </a:ext>
            </a:extLst>
          </p:cNvPr>
          <p:cNvSpPr/>
          <p:nvPr/>
        </p:nvSpPr>
        <p:spPr>
          <a:xfrm>
            <a:off x="10157999" y="1745199"/>
            <a:ext cx="1739361" cy="29952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481" y="2295504"/>
            <a:ext cx="195869" cy="19586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232756" y="1750842"/>
            <a:ext cx="1334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이대학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164621" y="1745199"/>
            <a:ext cx="1455786" cy="308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</a:rPr>
              <a:t>010-9876-5432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643398" y="1736840"/>
            <a:ext cx="797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</a:rPr>
              <a:t>00002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943192" y="2244201"/>
            <a:ext cx="1584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</a:rPr>
              <a:t>2021-06-15 (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화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5"/>
          <a:stretch/>
        </p:blipFill>
        <p:spPr>
          <a:xfrm>
            <a:off x="4731652" y="2934845"/>
            <a:ext cx="5842669" cy="3655356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52999B1A-03BF-4878-AF78-4379D8B93051}"/>
              </a:ext>
            </a:extLst>
          </p:cNvPr>
          <p:cNvSpPr/>
          <p:nvPr/>
        </p:nvSpPr>
        <p:spPr>
          <a:xfrm>
            <a:off x="10011287" y="2610751"/>
            <a:ext cx="563034" cy="2757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출력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7777203" y="696491"/>
            <a:ext cx="2041180" cy="344680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9438101" y="668776"/>
            <a:ext cx="44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×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834372" y="732417"/>
            <a:ext cx="1145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영수증 조회</a:t>
            </a:r>
          </a:p>
        </p:txBody>
      </p:sp>
    </p:spTree>
    <p:extLst>
      <p:ext uri="{BB962C8B-B14F-4D97-AF65-F5344CB8AC3E}">
        <p14:creationId xmlns:p14="http://schemas.microsoft.com/office/powerpoint/2010/main" val="1640145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직사각형 47"/>
          <p:cNvSpPr/>
          <p:nvPr/>
        </p:nvSpPr>
        <p:spPr>
          <a:xfrm>
            <a:off x="3666990" y="1041169"/>
            <a:ext cx="8401724" cy="569345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  <a:p>
            <a:pPr algn="ctr"/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 flipV="1">
            <a:off x="3688676" y="595797"/>
            <a:ext cx="8401724" cy="4453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654667" y="457199"/>
            <a:ext cx="1869576" cy="64008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476656"/>
            <a:ext cx="1674124" cy="63910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" y="476814"/>
            <a:ext cx="1674120" cy="4393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리조트 관리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" y="919021"/>
          <a:ext cx="1674123" cy="192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123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400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체크인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체크아웃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예약 관리 ▶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58336"/>
                  </a:ext>
                </a:extLst>
              </a:tr>
              <a:tr h="3818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연회장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714171"/>
                  </a:ext>
                </a:extLst>
              </a:tr>
              <a:tr h="372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고객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335313"/>
                  </a:ext>
                </a:extLst>
              </a:tr>
              <a:tr h="372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시설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654166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0" y="-2553"/>
            <a:ext cx="12192000" cy="4669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51351"/>
            <a:ext cx="217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DASAN RESORT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23443" y="89661"/>
            <a:ext cx="1101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관리자</a:t>
            </a:r>
            <a:r>
              <a:rPr lang="ko-KR" altLang="en-US" sz="1400" dirty="0">
                <a:solidFill>
                  <a:schemeClr val="bg1"/>
                </a:solidFill>
              </a:rPr>
              <a:t> 님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011704" y="103245"/>
            <a:ext cx="972766" cy="26043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로그아웃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5729856" y="696490"/>
            <a:ext cx="2041180" cy="3446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688676" y="696490"/>
            <a:ext cx="2041180" cy="344680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558985" y="556873"/>
            <a:ext cx="1266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×</a:t>
            </a:r>
            <a:endParaRPr lang="ko-KR" altLang="en-US" sz="28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390754" y="668775"/>
            <a:ext cx="44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×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45071" y="660521"/>
            <a:ext cx="44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×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-3669" y="2856172"/>
            <a:ext cx="1674120" cy="4393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요금 관리</a:t>
            </a: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-3670" y="3316826"/>
          <a:ext cx="1674123" cy="1200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123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요금 조회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요금</a:t>
                      </a:r>
                      <a:r>
                        <a:rPr lang="ko-KR" altLang="en-US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설정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58336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환불 정책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99258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1666574" y="1318307"/>
          <a:ext cx="1855499" cy="783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5499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3915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예약 조회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취소 ▶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595372"/>
                  </a:ext>
                </a:extLst>
              </a:tr>
              <a:tr h="3915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예약</a:t>
                      </a:r>
                      <a:r>
                        <a:rPr lang="ko-KR" altLang="en-US" sz="14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추가</a:t>
                      </a:r>
                      <a:endParaRPr lang="ko-KR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58336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731915" y="733391"/>
            <a:ext cx="1451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예약 조회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취소 </a:t>
            </a:r>
            <a:endParaRPr lang="ko-KR" alt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5773095" y="733390"/>
            <a:ext cx="1451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예약 추가</a:t>
            </a:r>
            <a:endParaRPr lang="ko-KR" alt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ED0688-C693-47CE-B4B8-EF0792FA8EDB}"/>
              </a:ext>
            </a:extLst>
          </p:cNvPr>
          <p:cNvSpPr txBox="1"/>
          <p:nvPr/>
        </p:nvSpPr>
        <p:spPr>
          <a:xfrm>
            <a:off x="3846867" y="1254371"/>
            <a:ext cx="1624785" cy="35177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2"/>
                </a:solidFill>
              </a:rPr>
              <a:t>객실 예약 조회</a:t>
            </a:r>
            <a:endParaRPr lang="en-US" altLang="ko-KR" sz="1600" b="1" dirty="0">
              <a:solidFill>
                <a:schemeClr val="tx2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936952-F8AD-4FB8-9C3E-5DFE766CBF6A}"/>
              </a:ext>
            </a:extLst>
          </p:cNvPr>
          <p:cNvSpPr txBox="1"/>
          <p:nvPr/>
        </p:nvSpPr>
        <p:spPr>
          <a:xfrm>
            <a:off x="11224261" y="2540866"/>
            <a:ext cx="648563" cy="261610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bg1"/>
                </a:solidFill>
              </a:rPr>
              <a:t>조회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8A94FE-4D0F-4782-BF03-565D87FC2105}"/>
              </a:ext>
            </a:extLst>
          </p:cNvPr>
          <p:cNvSpPr txBox="1"/>
          <p:nvPr/>
        </p:nvSpPr>
        <p:spPr>
          <a:xfrm>
            <a:off x="8141328" y="2515397"/>
            <a:ext cx="1057835" cy="25391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5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B284A0-64AD-4B49-BB25-522E518D3010}"/>
              </a:ext>
            </a:extLst>
          </p:cNvPr>
          <p:cNvSpPr txBox="1"/>
          <p:nvPr/>
        </p:nvSpPr>
        <p:spPr>
          <a:xfrm>
            <a:off x="9605000" y="2522917"/>
            <a:ext cx="1057835" cy="25391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ko-KR" altLang="en-US" sz="1050" dirty="0"/>
          </a:p>
        </p:txBody>
      </p:sp>
      <p:pic>
        <p:nvPicPr>
          <p:cNvPr id="40" name="그림 39">
            <a:hlinkClick r:id="" action="ppaction://noaction"/>
            <a:extLst>
              <a:ext uri="{FF2B5EF4-FFF2-40B4-BE49-F238E27FC236}">
                <a16:creationId xmlns:a16="http://schemas.microsoft.com/office/drawing/2014/main" id="{F6175FFA-F326-4445-AFCD-3A99A97A3D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343" y="2514965"/>
            <a:ext cx="269820" cy="269820"/>
          </a:xfrm>
          <a:prstGeom prst="rect">
            <a:avLst/>
          </a:prstGeom>
        </p:spPr>
      </p:pic>
      <p:pic>
        <p:nvPicPr>
          <p:cNvPr id="42" name="그림 41">
            <a:hlinkClick r:id="" action="ppaction://noaction"/>
            <a:extLst>
              <a:ext uri="{FF2B5EF4-FFF2-40B4-BE49-F238E27FC236}">
                <a16:creationId xmlns:a16="http://schemas.microsoft.com/office/drawing/2014/main" id="{A72BBBDD-F62E-44A1-9D58-BFBCBDCF35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015" y="2514965"/>
            <a:ext cx="269820" cy="2698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A355B9F-7616-404B-9A4F-85AB99949E28}"/>
              </a:ext>
            </a:extLst>
          </p:cNvPr>
          <p:cNvSpPr txBox="1"/>
          <p:nvPr/>
        </p:nvSpPr>
        <p:spPr>
          <a:xfrm>
            <a:off x="9265038" y="2515223"/>
            <a:ext cx="5220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~</a:t>
            </a:r>
            <a:endParaRPr lang="ko-KR" altLang="en-US" sz="1100" dirty="0"/>
          </a:p>
        </p:txBody>
      </p:sp>
      <p:graphicFrame>
        <p:nvGraphicFramePr>
          <p:cNvPr id="16" name="표 17">
            <a:extLst>
              <a:ext uri="{FF2B5EF4-FFF2-40B4-BE49-F238E27FC236}">
                <a16:creationId xmlns:a16="http://schemas.microsoft.com/office/drawing/2014/main" id="{6832BA36-FBEB-4429-B981-46DA5E6CB520}"/>
              </a:ext>
            </a:extLst>
          </p:cNvPr>
          <p:cNvGraphicFramePr>
            <a:graphicFrameLocks noGrp="1"/>
          </p:cNvGraphicFramePr>
          <p:nvPr/>
        </p:nvGraphicFramePr>
        <p:xfrm>
          <a:off x="3731915" y="3145244"/>
          <a:ext cx="8085217" cy="3341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9693">
                  <a:extLst>
                    <a:ext uri="{9D8B030D-6E8A-4147-A177-3AD203B41FA5}">
                      <a16:colId xmlns:a16="http://schemas.microsoft.com/office/drawing/2014/main" val="641180239"/>
                    </a:ext>
                  </a:extLst>
                </a:gridCol>
                <a:gridCol w="558355">
                  <a:extLst>
                    <a:ext uri="{9D8B030D-6E8A-4147-A177-3AD203B41FA5}">
                      <a16:colId xmlns:a16="http://schemas.microsoft.com/office/drawing/2014/main" val="860724899"/>
                    </a:ext>
                  </a:extLst>
                </a:gridCol>
                <a:gridCol w="670241">
                  <a:extLst>
                    <a:ext uri="{9D8B030D-6E8A-4147-A177-3AD203B41FA5}">
                      <a16:colId xmlns:a16="http://schemas.microsoft.com/office/drawing/2014/main" val="1709147324"/>
                    </a:ext>
                  </a:extLst>
                </a:gridCol>
                <a:gridCol w="694401">
                  <a:extLst>
                    <a:ext uri="{9D8B030D-6E8A-4147-A177-3AD203B41FA5}">
                      <a16:colId xmlns:a16="http://schemas.microsoft.com/office/drawing/2014/main" val="3188673563"/>
                    </a:ext>
                  </a:extLst>
                </a:gridCol>
                <a:gridCol w="704922">
                  <a:extLst>
                    <a:ext uri="{9D8B030D-6E8A-4147-A177-3AD203B41FA5}">
                      <a16:colId xmlns:a16="http://schemas.microsoft.com/office/drawing/2014/main" val="3018773676"/>
                    </a:ext>
                  </a:extLst>
                </a:gridCol>
                <a:gridCol w="441893">
                  <a:extLst>
                    <a:ext uri="{9D8B030D-6E8A-4147-A177-3AD203B41FA5}">
                      <a16:colId xmlns:a16="http://schemas.microsoft.com/office/drawing/2014/main" val="4023798702"/>
                    </a:ext>
                  </a:extLst>
                </a:gridCol>
                <a:gridCol w="505019">
                  <a:extLst>
                    <a:ext uri="{9D8B030D-6E8A-4147-A177-3AD203B41FA5}">
                      <a16:colId xmlns:a16="http://schemas.microsoft.com/office/drawing/2014/main" val="817759441"/>
                    </a:ext>
                  </a:extLst>
                </a:gridCol>
                <a:gridCol w="412681">
                  <a:extLst>
                    <a:ext uri="{9D8B030D-6E8A-4147-A177-3AD203B41FA5}">
                      <a16:colId xmlns:a16="http://schemas.microsoft.com/office/drawing/2014/main" val="266440789"/>
                    </a:ext>
                  </a:extLst>
                </a:gridCol>
                <a:gridCol w="513190">
                  <a:extLst>
                    <a:ext uri="{9D8B030D-6E8A-4147-A177-3AD203B41FA5}">
                      <a16:colId xmlns:a16="http://schemas.microsoft.com/office/drawing/2014/main" val="1340478404"/>
                    </a:ext>
                  </a:extLst>
                </a:gridCol>
                <a:gridCol w="536584">
                  <a:extLst>
                    <a:ext uri="{9D8B030D-6E8A-4147-A177-3AD203B41FA5}">
                      <a16:colId xmlns:a16="http://schemas.microsoft.com/office/drawing/2014/main" val="4078040490"/>
                    </a:ext>
                  </a:extLst>
                </a:gridCol>
                <a:gridCol w="412178">
                  <a:extLst>
                    <a:ext uri="{9D8B030D-6E8A-4147-A177-3AD203B41FA5}">
                      <a16:colId xmlns:a16="http://schemas.microsoft.com/office/drawing/2014/main" val="3855534612"/>
                    </a:ext>
                  </a:extLst>
                </a:gridCol>
                <a:gridCol w="539015">
                  <a:extLst>
                    <a:ext uri="{9D8B030D-6E8A-4147-A177-3AD203B41FA5}">
                      <a16:colId xmlns:a16="http://schemas.microsoft.com/office/drawing/2014/main" val="1608864419"/>
                    </a:ext>
                  </a:extLst>
                </a:gridCol>
                <a:gridCol w="539015">
                  <a:extLst>
                    <a:ext uri="{9D8B030D-6E8A-4147-A177-3AD203B41FA5}">
                      <a16:colId xmlns:a16="http://schemas.microsoft.com/office/drawing/2014/main" val="2729601913"/>
                    </a:ext>
                  </a:extLst>
                </a:gridCol>
                <a:gridCol w="539015">
                  <a:extLst>
                    <a:ext uri="{9D8B030D-6E8A-4147-A177-3AD203B41FA5}">
                      <a16:colId xmlns:a16="http://schemas.microsoft.com/office/drawing/2014/main" val="4150125583"/>
                    </a:ext>
                  </a:extLst>
                </a:gridCol>
                <a:gridCol w="539015">
                  <a:extLst>
                    <a:ext uri="{9D8B030D-6E8A-4147-A177-3AD203B41FA5}">
                      <a16:colId xmlns:a16="http://schemas.microsoft.com/office/drawing/2014/main" val="2881337334"/>
                    </a:ext>
                  </a:extLst>
                </a:gridCol>
              </a:tblGrid>
              <a:tr h="3971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예약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번호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투숙자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이름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체크인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체크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아웃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객실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타입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투숙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인원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객실 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기본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침대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베드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추가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서비스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셔틀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투숙자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연락처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투숙자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이메일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에약지</a:t>
                      </a:r>
                      <a:r>
                        <a:rPr lang="ko-KR" altLang="en-US" sz="900" dirty="0"/>
                        <a:t> 이름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예약 </a:t>
                      </a:r>
                      <a:endParaRPr lang="en-US" altLang="ko-KR" sz="900" dirty="0"/>
                    </a:p>
                    <a:p>
                      <a:pPr algn="ctr" latinLnBrk="1"/>
                      <a:r>
                        <a:rPr lang="ko-KR" altLang="en-US" sz="900" dirty="0"/>
                        <a:t>취소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506956"/>
                  </a:ext>
                </a:extLst>
              </a:tr>
              <a:tr h="3971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00001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/>
                        <a:t>김아주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2021.06.15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2021.06.16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/>
                        <a:t>디럭스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2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킹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N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N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010-1234-5678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abc@ajou.ac.kr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/>
                        <a:t>김아주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3575947"/>
                  </a:ext>
                </a:extLst>
              </a:tr>
              <a:tr h="3971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00002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이대학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2021.06.16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2021.06.18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/>
                        <a:t>디럭스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더블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수원</a:t>
                      </a:r>
                      <a:endParaRPr lang="en-US" altLang="ko-KR" sz="700" dirty="0"/>
                    </a:p>
                    <a:p>
                      <a:pPr algn="ctr" latinLnBrk="1"/>
                      <a:r>
                        <a:rPr lang="ko-KR" altLang="en-US" sz="700" dirty="0"/>
                        <a:t>화성</a:t>
                      </a:r>
                      <a:endParaRPr lang="en-US" altLang="ko-KR" sz="700" dirty="0"/>
                    </a:p>
                    <a:p>
                      <a:pPr algn="ctr" latinLnBrk="1"/>
                      <a:r>
                        <a:rPr lang="ko-KR" altLang="en-US" sz="700" dirty="0"/>
                        <a:t>투어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Y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010-9876-5432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univer@ajou.ac.kr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/>
                        <a:t>이대학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090211"/>
                  </a:ext>
                </a:extLst>
              </a:tr>
              <a:tr h="3971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00003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이수호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2021.06.15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2021.06.17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비즈니스 </a:t>
                      </a:r>
                      <a:endParaRPr lang="en-US" altLang="ko-KR" sz="700" dirty="0"/>
                    </a:p>
                    <a:p>
                      <a:pPr algn="ctr" latinLnBrk="1"/>
                      <a:r>
                        <a:rPr lang="ko-KR" altLang="en-US" sz="700" dirty="0"/>
                        <a:t>스위트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4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킹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2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N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N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010-5100-5959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zxcvbnm@gmail.com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/>
                        <a:t>이수호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5287709"/>
                  </a:ext>
                </a:extLst>
              </a:tr>
              <a:tr h="3971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00004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이서진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2021.06.20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2021.06.21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/>
                        <a:t>수페리어</a:t>
                      </a:r>
                      <a:endParaRPr lang="en-US" altLang="ko-KR" sz="700" dirty="0"/>
                    </a:p>
                    <a:p>
                      <a:pPr algn="ctr" latinLnBrk="1"/>
                      <a:r>
                        <a:rPr lang="ko-KR" altLang="en-US" sz="700" dirty="0"/>
                        <a:t>스위트</a:t>
                      </a:r>
                      <a:endParaRPr lang="en-US" altLang="ko-KR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2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킹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N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Y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010</a:t>
                      </a:r>
                    </a:p>
                    <a:p>
                      <a:pPr algn="ctr" latinLnBrk="1"/>
                      <a:r>
                        <a:rPr lang="en-US" altLang="ko-KR" sz="700" baseline="0" dirty="0"/>
                        <a:t> </a:t>
                      </a:r>
                      <a:r>
                        <a:rPr lang="en-US" altLang="ko-KR" sz="700" dirty="0"/>
                        <a:t>4123-5959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zdcvb@gmail.com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/>
                        <a:t>이수진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551028"/>
                  </a:ext>
                </a:extLst>
              </a:tr>
              <a:tr h="3971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00005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박동수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2021.06.18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2021.06.19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/>
                        <a:t>디럭스</a:t>
                      </a:r>
                      <a:endParaRPr lang="en-US" altLang="ko-KR" sz="700" dirty="0"/>
                    </a:p>
                    <a:p>
                      <a:pPr algn="ctr" latinLnBrk="1"/>
                      <a:r>
                        <a:rPr lang="ko-KR" altLang="en-US" sz="700" dirty="0"/>
                        <a:t>스위트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2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더블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수원</a:t>
                      </a:r>
                      <a:endParaRPr lang="en-US" altLang="ko-KR" sz="700" dirty="0"/>
                    </a:p>
                    <a:p>
                      <a:pPr algn="ctr" latinLnBrk="1"/>
                      <a:r>
                        <a:rPr lang="ko-KR" altLang="en-US" sz="700" dirty="0" err="1"/>
                        <a:t>전통주</a:t>
                      </a:r>
                      <a:endParaRPr lang="en-US" altLang="ko-KR" sz="700" dirty="0"/>
                    </a:p>
                    <a:p>
                      <a:pPr algn="ctr" latinLnBrk="1"/>
                      <a:r>
                        <a:rPr lang="ko-KR" altLang="en-US" sz="700" dirty="0"/>
                        <a:t>체험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Y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010</a:t>
                      </a:r>
                    </a:p>
                    <a:p>
                      <a:pPr algn="ctr" latinLnBrk="1"/>
                      <a:r>
                        <a:rPr lang="en-US" altLang="ko-KR" sz="700" baseline="0" dirty="0"/>
                        <a:t> </a:t>
                      </a:r>
                      <a:r>
                        <a:rPr lang="en-US" altLang="ko-KR" sz="700" dirty="0"/>
                        <a:t>5896-0058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east89@naver.com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/>
                        <a:t>박남수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2240377"/>
                  </a:ext>
                </a:extLst>
              </a:tr>
              <a:tr h="3971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00006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오렌지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2021.06.23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2021.06.25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비즈니스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3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킹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1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N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N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010-1234-5689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orange@naver.com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err="1"/>
                        <a:t>김귤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028584"/>
                  </a:ext>
                </a:extLst>
              </a:tr>
              <a:tr h="4751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00007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호랑이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2021.06.28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2021.06.29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/>
                        <a:t>수페리어</a:t>
                      </a:r>
                      <a:endParaRPr lang="en-US" altLang="ko-KR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4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2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더블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다도</a:t>
                      </a:r>
                      <a:endParaRPr lang="en-US" altLang="ko-KR" sz="700" dirty="0"/>
                    </a:p>
                    <a:p>
                      <a:pPr algn="ctr" latinLnBrk="1"/>
                      <a:r>
                        <a:rPr lang="ko-KR" altLang="en-US" sz="700" dirty="0"/>
                        <a:t>체험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N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010</a:t>
                      </a:r>
                    </a:p>
                    <a:p>
                      <a:pPr algn="ctr" latinLnBrk="1"/>
                      <a:r>
                        <a:rPr lang="en-US" altLang="ko-KR" sz="700" baseline="0" dirty="0"/>
                        <a:t> </a:t>
                      </a:r>
                      <a:r>
                        <a:rPr lang="en-US" altLang="ko-KR" sz="700" dirty="0"/>
                        <a:t>8762-2746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/>
                        <a:t>nfgbnf86@naver.com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 err="1"/>
                        <a:t>이사자</a:t>
                      </a:r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366471"/>
                  </a:ext>
                </a:extLst>
              </a:tr>
            </a:tbl>
          </a:graphicData>
        </a:graphic>
      </p:graphicFrame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E245D5C0-9D81-45F8-85A3-469322989D9D}"/>
              </a:ext>
            </a:extLst>
          </p:cNvPr>
          <p:cNvCxnSpPr>
            <a:cxnSpLocks/>
          </p:cNvCxnSpPr>
          <p:nvPr/>
        </p:nvCxnSpPr>
        <p:spPr>
          <a:xfrm>
            <a:off x="3735054" y="2960015"/>
            <a:ext cx="8195308" cy="2277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>
            <a:off x="11777286" y="3060681"/>
            <a:ext cx="281268" cy="3425723"/>
            <a:chOff x="2372519" y="3505248"/>
            <a:chExt cx="190205" cy="2368290"/>
          </a:xfrm>
        </p:grpSpPr>
        <p:sp>
          <p:nvSpPr>
            <p:cNvPr id="44" name="직사각형 43"/>
            <p:cNvSpPr/>
            <p:nvPr/>
          </p:nvSpPr>
          <p:spPr>
            <a:xfrm>
              <a:off x="2399251" y="3550638"/>
              <a:ext cx="122338" cy="2311512"/>
            </a:xfrm>
            <a:prstGeom prst="rect">
              <a:avLst/>
            </a:prstGeom>
            <a:solidFill>
              <a:schemeClr val="bg1">
                <a:lumMod val="75000"/>
                <a:alpha val="29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2404845" y="3657599"/>
              <a:ext cx="109506" cy="1290458"/>
            </a:xfrm>
            <a:prstGeom prst="rect">
              <a:avLst/>
            </a:prstGeom>
            <a:solidFill>
              <a:schemeClr val="bg1">
                <a:lumMod val="50000"/>
                <a:alpha val="49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=</a:t>
              </a:r>
              <a:endParaRPr lang="ko-KR" alt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372520" y="3505248"/>
              <a:ext cx="190204" cy="177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▲</a:t>
              </a: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372519" y="5696025"/>
              <a:ext cx="190204" cy="177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▼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B72D54A-A35D-45D1-8415-EA6CA64095EB}"/>
              </a:ext>
            </a:extLst>
          </p:cNvPr>
          <p:cNvSpPr txBox="1"/>
          <p:nvPr/>
        </p:nvSpPr>
        <p:spPr>
          <a:xfrm>
            <a:off x="3544301" y="1678470"/>
            <a:ext cx="146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예약자 이름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98C0C04-3B02-432C-8686-93DFE894F56F}"/>
              </a:ext>
            </a:extLst>
          </p:cNvPr>
          <p:cNvSpPr/>
          <p:nvPr/>
        </p:nvSpPr>
        <p:spPr>
          <a:xfrm>
            <a:off x="4838090" y="1690916"/>
            <a:ext cx="1220803" cy="27374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B72D54A-A35D-45D1-8415-EA6CA64095EB}"/>
              </a:ext>
            </a:extLst>
          </p:cNvPr>
          <p:cNvSpPr txBox="1"/>
          <p:nvPr/>
        </p:nvSpPr>
        <p:spPr>
          <a:xfrm>
            <a:off x="6225083" y="1682180"/>
            <a:ext cx="146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예약자 휴대폰번호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B72D54A-A35D-45D1-8415-EA6CA64095EB}"/>
              </a:ext>
            </a:extLst>
          </p:cNvPr>
          <p:cNvSpPr txBox="1"/>
          <p:nvPr/>
        </p:nvSpPr>
        <p:spPr>
          <a:xfrm>
            <a:off x="6987183" y="2501559"/>
            <a:ext cx="146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투숙 기간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3936952-F8AD-4FB8-9C3E-5DFE766CBF6A}"/>
              </a:ext>
            </a:extLst>
          </p:cNvPr>
          <p:cNvSpPr txBox="1"/>
          <p:nvPr/>
        </p:nvSpPr>
        <p:spPr>
          <a:xfrm>
            <a:off x="11344724" y="3567992"/>
            <a:ext cx="410713" cy="1692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>
                <a:solidFill>
                  <a:schemeClr val="bg1"/>
                </a:solidFill>
              </a:rPr>
              <a:t>서비스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3936952-F8AD-4FB8-9C3E-5DFE766CBF6A}"/>
              </a:ext>
            </a:extLst>
          </p:cNvPr>
          <p:cNvSpPr txBox="1"/>
          <p:nvPr/>
        </p:nvSpPr>
        <p:spPr>
          <a:xfrm>
            <a:off x="11343468" y="3752513"/>
            <a:ext cx="410713" cy="1692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>
                <a:solidFill>
                  <a:schemeClr val="bg1"/>
                </a:solidFill>
              </a:rPr>
              <a:t>객실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3936952-F8AD-4FB8-9C3E-5DFE766CBF6A}"/>
              </a:ext>
            </a:extLst>
          </p:cNvPr>
          <p:cNvSpPr txBox="1"/>
          <p:nvPr/>
        </p:nvSpPr>
        <p:spPr>
          <a:xfrm>
            <a:off x="11344724" y="3987290"/>
            <a:ext cx="407359" cy="1692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>
                <a:solidFill>
                  <a:schemeClr val="bg1"/>
                </a:solidFill>
              </a:rPr>
              <a:t>서비스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3936952-F8AD-4FB8-9C3E-5DFE766CBF6A}"/>
              </a:ext>
            </a:extLst>
          </p:cNvPr>
          <p:cNvSpPr txBox="1"/>
          <p:nvPr/>
        </p:nvSpPr>
        <p:spPr>
          <a:xfrm>
            <a:off x="11344724" y="4182501"/>
            <a:ext cx="407359" cy="1692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>
                <a:solidFill>
                  <a:schemeClr val="bg1"/>
                </a:solidFill>
              </a:rPr>
              <a:t>객실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3936952-F8AD-4FB8-9C3E-5DFE766CBF6A}"/>
              </a:ext>
            </a:extLst>
          </p:cNvPr>
          <p:cNvSpPr txBox="1"/>
          <p:nvPr/>
        </p:nvSpPr>
        <p:spPr>
          <a:xfrm>
            <a:off x="11341370" y="4585730"/>
            <a:ext cx="410713" cy="1692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>
                <a:solidFill>
                  <a:schemeClr val="bg1"/>
                </a:solidFill>
              </a:rPr>
              <a:t>객실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3936952-F8AD-4FB8-9C3E-5DFE766CBF6A}"/>
              </a:ext>
            </a:extLst>
          </p:cNvPr>
          <p:cNvSpPr txBox="1"/>
          <p:nvPr/>
        </p:nvSpPr>
        <p:spPr>
          <a:xfrm>
            <a:off x="11341529" y="4793988"/>
            <a:ext cx="407609" cy="1692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>
                <a:solidFill>
                  <a:schemeClr val="bg1"/>
                </a:solidFill>
              </a:rPr>
              <a:t>서비스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3936952-F8AD-4FB8-9C3E-5DFE766CBF6A}"/>
              </a:ext>
            </a:extLst>
          </p:cNvPr>
          <p:cNvSpPr txBox="1"/>
          <p:nvPr/>
        </p:nvSpPr>
        <p:spPr>
          <a:xfrm>
            <a:off x="11341369" y="4978422"/>
            <a:ext cx="407769" cy="1692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>
                <a:solidFill>
                  <a:schemeClr val="bg1"/>
                </a:solidFill>
              </a:rPr>
              <a:t>객실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3936952-F8AD-4FB8-9C3E-5DFE766CBF6A}"/>
              </a:ext>
            </a:extLst>
          </p:cNvPr>
          <p:cNvSpPr txBox="1"/>
          <p:nvPr/>
        </p:nvSpPr>
        <p:spPr>
          <a:xfrm>
            <a:off x="11341369" y="5211832"/>
            <a:ext cx="407769" cy="1692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>
                <a:solidFill>
                  <a:schemeClr val="bg1"/>
                </a:solidFill>
              </a:rPr>
              <a:t>서비스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3936952-F8AD-4FB8-9C3E-5DFE766CBF6A}"/>
              </a:ext>
            </a:extLst>
          </p:cNvPr>
          <p:cNvSpPr txBox="1"/>
          <p:nvPr/>
        </p:nvSpPr>
        <p:spPr>
          <a:xfrm>
            <a:off x="11338425" y="5400016"/>
            <a:ext cx="410713" cy="1692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>
                <a:solidFill>
                  <a:schemeClr val="bg1"/>
                </a:solidFill>
              </a:rPr>
              <a:t>객실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3936952-F8AD-4FB8-9C3E-5DFE766CBF6A}"/>
              </a:ext>
            </a:extLst>
          </p:cNvPr>
          <p:cNvSpPr txBox="1"/>
          <p:nvPr/>
        </p:nvSpPr>
        <p:spPr>
          <a:xfrm>
            <a:off x="11338425" y="5625927"/>
            <a:ext cx="410713" cy="1692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>
                <a:solidFill>
                  <a:schemeClr val="bg1"/>
                </a:solidFill>
              </a:rPr>
              <a:t>서비스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3936952-F8AD-4FB8-9C3E-5DFE766CBF6A}"/>
              </a:ext>
            </a:extLst>
          </p:cNvPr>
          <p:cNvSpPr txBox="1"/>
          <p:nvPr/>
        </p:nvSpPr>
        <p:spPr>
          <a:xfrm>
            <a:off x="11338425" y="5819314"/>
            <a:ext cx="410713" cy="1692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>
                <a:solidFill>
                  <a:schemeClr val="bg1"/>
                </a:solidFill>
              </a:rPr>
              <a:t>객실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3936952-F8AD-4FB8-9C3E-5DFE766CBF6A}"/>
              </a:ext>
            </a:extLst>
          </p:cNvPr>
          <p:cNvSpPr txBox="1"/>
          <p:nvPr/>
        </p:nvSpPr>
        <p:spPr>
          <a:xfrm>
            <a:off x="11335509" y="6061284"/>
            <a:ext cx="413629" cy="1692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>
                <a:solidFill>
                  <a:schemeClr val="bg1"/>
                </a:solidFill>
              </a:rPr>
              <a:t>서비스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3936952-F8AD-4FB8-9C3E-5DFE766CBF6A}"/>
              </a:ext>
            </a:extLst>
          </p:cNvPr>
          <p:cNvSpPr txBox="1"/>
          <p:nvPr/>
        </p:nvSpPr>
        <p:spPr>
          <a:xfrm>
            <a:off x="11333055" y="6256773"/>
            <a:ext cx="416083" cy="1692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>
                <a:solidFill>
                  <a:schemeClr val="bg1"/>
                </a:solidFill>
              </a:rPr>
              <a:t>객실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3936952-F8AD-4FB8-9C3E-5DFE766CBF6A}"/>
              </a:ext>
            </a:extLst>
          </p:cNvPr>
          <p:cNvSpPr txBox="1"/>
          <p:nvPr/>
        </p:nvSpPr>
        <p:spPr>
          <a:xfrm>
            <a:off x="11344724" y="4391301"/>
            <a:ext cx="407359" cy="1692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" dirty="0">
                <a:solidFill>
                  <a:schemeClr val="bg1"/>
                </a:solidFill>
              </a:rPr>
              <a:t>서비스</a:t>
            </a: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498C0C04-3B02-432C-8686-93DFE894F56F}"/>
              </a:ext>
            </a:extLst>
          </p:cNvPr>
          <p:cNvSpPr/>
          <p:nvPr/>
        </p:nvSpPr>
        <p:spPr>
          <a:xfrm>
            <a:off x="7712194" y="1690915"/>
            <a:ext cx="960466" cy="27374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498C0C04-3B02-432C-8686-93DFE894F56F}"/>
              </a:ext>
            </a:extLst>
          </p:cNvPr>
          <p:cNvSpPr/>
          <p:nvPr/>
        </p:nvSpPr>
        <p:spPr>
          <a:xfrm>
            <a:off x="8860559" y="1683223"/>
            <a:ext cx="960466" cy="27374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498C0C04-3B02-432C-8686-93DFE894F56F}"/>
              </a:ext>
            </a:extLst>
          </p:cNvPr>
          <p:cNvSpPr/>
          <p:nvPr/>
        </p:nvSpPr>
        <p:spPr>
          <a:xfrm>
            <a:off x="10033627" y="1685434"/>
            <a:ext cx="960466" cy="27374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639072" y="1612653"/>
            <a:ext cx="461827" cy="367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9802713" y="1605599"/>
            <a:ext cx="461827" cy="367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B72D54A-A35D-45D1-8415-EA6CA64095EB}"/>
              </a:ext>
            </a:extLst>
          </p:cNvPr>
          <p:cNvSpPr txBox="1"/>
          <p:nvPr/>
        </p:nvSpPr>
        <p:spPr>
          <a:xfrm>
            <a:off x="3701049" y="2076809"/>
            <a:ext cx="146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대표 </a:t>
            </a:r>
            <a:r>
              <a:rPr lang="ko-KR" altLang="en-US" sz="12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투숙자</a:t>
            </a:r>
            <a:r>
              <a:rPr lang="ko-KR" altLang="en-US" sz="1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이름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98C0C04-3B02-432C-8686-93DFE894F56F}"/>
              </a:ext>
            </a:extLst>
          </p:cNvPr>
          <p:cNvSpPr/>
          <p:nvPr/>
        </p:nvSpPr>
        <p:spPr>
          <a:xfrm>
            <a:off x="5136506" y="2080063"/>
            <a:ext cx="1220803" cy="27374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B72D54A-A35D-45D1-8415-EA6CA64095EB}"/>
              </a:ext>
            </a:extLst>
          </p:cNvPr>
          <p:cNvSpPr txBox="1"/>
          <p:nvPr/>
        </p:nvSpPr>
        <p:spPr>
          <a:xfrm>
            <a:off x="6626801" y="2079998"/>
            <a:ext cx="1942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대표 </a:t>
            </a:r>
            <a:r>
              <a:rPr lang="ko-KR" altLang="en-US" sz="12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투숙자</a:t>
            </a:r>
            <a:r>
              <a:rPr lang="ko-KR" altLang="en-US" sz="1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휴대폰 번호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98C0C04-3B02-432C-8686-93DFE894F56F}"/>
              </a:ext>
            </a:extLst>
          </p:cNvPr>
          <p:cNvSpPr/>
          <p:nvPr/>
        </p:nvSpPr>
        <p:spPr>
          <a:xfrm>
            <a:off x="8565637" y="2117168"/>
            <a:ext cx="960466" cy="27374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498C0C04-3B02-432C-8686-93DFE894F56F}"/>
              </a:ext>
            </a:extLst>
          </p:cNvPr>
          <p:cNvSpPr/>
          <p:nvPr/>
        </p:nvSpPr>
        <p:spPr>
          <a:xfrm>
            <a:off x="9714002" y="2109476"/>
            <a:ext cx="960466" cy="27374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498C0C04-3B02-432C-8686-93DFE894F56F}"/>
              </a:ext>
            </a:extLst>
          </p:cNvPr>
          <p:cNvSpPr/>
          <p:nvPr/>
        </p:nvSpPr>
        <p:spPr>
          <a:xfrm>
            <a:off x="10887070" y="2111687"/>
            <a:ext cx="960466" cy="27374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9492515" y="2038906"/>
            <a:ext cx="461827" cy="367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10656156" y="2031852"/>
            <a:ext cx="461827" cy="367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3B72D54A-A35D-45D1-8415-EA6CA64095EB}"/>
              </a:ext>
            </a:extLst>
          </p:cNvPr>
          <p:cNvSpPr txBox="1"/>
          <p:nvPr/>
        </p:nvSpPr>
        <p:spPr>
          <a:xfrm>
            <a:off x="3713003" y="2474692"/>
            <a:ext cx="17695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대표 </a:t>
            </a:r>
            <a:r>
              <a:rPr lang="ko-KR" altLang="en-US" sz="12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투숙자</a:t>
            </a:r>
            <a:r>
              <a:rPr lang="ko-KR" altLang="en-US" sz="1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여권번호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498C0C04-3B02-432C-8686-93DFE894F56F}"/>
              </a:ext>
            </a:extLst>
          </p:cNvPr>
          <p:cNvSpPr/>
          <p:nvPr/>
        </p:nvSpPr>
        <p:spPr>
          <a:xfrm>
            <a:off x="5477339" y="2477817"/>
            <a:ext cx="1641935" cy="26954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96" name="그룹 95"/>
          <p:cNvGrpSpPr/>
          <p:nvPr/>
        </p:nvGrpSpPr>
        <p:grpSpPr>
          <a:xfrm rot="16200000">
            <a:off x="7590313" y="2437845"/>
            <a:ext cx="260597" cy="8304424"/>
            <a:chOff x="2372519" y="3505248"/>
            <a:chExt cx="190205" cy="2368290"/>
          </a:xfrm>
        </p:grpSpPr>
        <p:sp>
          <p:nvSpPr>
            <p:cNvPr id="97" name="직사각형 96"/>
            <p:cNvSpPr/>
            <p:nvPr/>
          </p:nvSpPr>
          <p:spPr>
            <a:xfrm>
              <a:off x="2399251" y="3550638"/>
              <a:ext cx="122338" cy="2311512"/>
            </a:xfrm>
            <a:prstGeom prst="rect">
              <a:avLst/>
            </a:prstGeom>
            <a:solidFill>
              <a:schemeClr val="bg1">
                <a:lumMod val="75000"/>
                <a:alpha val="29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직사각형 97"/>
            <p:cNvSpPr/>
            <p:nvPr/>
          </p:nvSpPr>
          <p:spPr>
            <a:xfrm>
              <a:off x="2404845" y="3657599"/>
              <a:ext cx="109506" cy="1290458"/>
            </a:xfrm>
            <a:prstGeom prst="rect">
              <a:avLst/>
            </a:prstGeom>
            <a:solidFill>
              <a:schemeClr val="bg1">
                <a:lumMod val="50000"/>
                <a:alpha val="49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=</a:t>
              </a:r>
              <a:endParaRPr lang="ko-KR" alt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2372520" y="3505248"/>
              <a:ext cx="190204" cy="177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▲</a:t>
              </a:r>
            </a:p>
          </p:txBody>
        </p:sp>
        <p:sp>
          <p:nvSpPr>
            <p:cNvPr id="100" name="직사각형 99"/>
            <p:cNvSpPr/>
            <p:nvPr/>
          </p:nvSpPr>
          <p:spPr>
            <a:xfrm>
              <a:off x="2372519" y="5696025"/>
              <a:ext cx="190204" cy="177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6870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flipV="1">
            <a:off x="3688676" y="595797"/>
            <a:ext cx="8401724" cy="4453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654667" y="457199"/>
            <a:ext cx="1869576" cy="64008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476656"/>
            <a:ext cx="1674124" cy="63910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" y="476814"/>
            <a:ext cx="1674120" cy="4393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리조트 관리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" y="919021"/>
          <a:ext cx="1674123" cy="192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123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400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체크인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체크아웃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예약 관리 ▶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58336"/>
                  </a:ext>
                </a:extLst>
              </a:tr>
              <a:tr h="3818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연회장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714171"/>
                  </a:ext>
                </a:extLst>
              </a:tr>
              <a:tr h="372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고객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335313"/>
                  </a:ext>
                </a:extLst>
              </a:tr>
              <a:tr h="372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시설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654166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0" y="-2553"/>
            <a:ext cx="12192000" cy="4669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51351"/>
            <a:ext cx="217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DASAN RESORT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23443" y="89661"/>
            <a:ext cx="1101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관리자</a:t>
            </a:r>
            <a:r>
              <a:rPr lang="ko-KR" altLang="en-US" sz="1400" dirty="0">
                <a:solidFill>
                  <a:schemeClr val="bg1"/>
                </a:solidFill>
              </a:rPr>
              <a:t> 님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011704" y="103245"/>
            <a:ext cx="972766" cy="26043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로그아웃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666990" y="1041169"/>
            <a:ext cx="8401724" cy="569345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558985" y="556873"/>
            <a:ext cx="1266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×</a:t>
            </a:r>
            <a:endParaRPr lang="ko-KR" altLang="en-US" sz="2800" b="1" dirty="0"/>
          </a:p>
        </p:txBody>
      </p:sp>
      <p:sp>
        <p:nvSpPr>
          <p:cNvPr id="30" name="직사각형 29"/>
          <p:cNvSpPr/>
          <p:nvPr/>
        </p:nvSpPr>
        <p:spPr>
          <a:xfrm>
            <a:off x="-3669" y="2856172"/>
            <a:ext cx="1674120" cy="4393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요금 관리</a:t>
            </a: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-3670" y="3316826"/>
          <a:ext cx="1674123" cy="1200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123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요금 조회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요금</a:t>
                      </a:r>
                      <a:r>
                        <a:rPr lang="ko-KR" altLang="en-US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설정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58336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환불 정책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99258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1664986" y="1325280"/>
          <a:ext cx="1855499" cy="800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5499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400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예약 조회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취소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595372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예약</a:t>
                      </a:r>
                      <a:r>
                        <a:rPr lang="ko-KR" altLang="en-US" sz="14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추가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▶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58336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3846867" y="1267596"/>
            <a:ext cx="2081985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tx2"/>
                </a:solidFill>
              </a:rPr>
              <a:t>방문</a:t>
            </a:r>
            <a:r>
              <a:rPr lang="en-US" altLang="ko-KR" sz="1600" b="1" dirty="0">
                <a:solidFill>
                  <a:schemeClr val="tx2"/>
                </a:solidFill>
              </a:rPr>
              <a:t>/</a:t>
            </a:r>
            <a:r>
              <a:rPr lang="ko-KR" altLang="en-US" sz="1600" b="1" dirty="0">
                <a:solidFill>
                  <a:schemeClr val="tx2"/>
                </a:solidFill>
              </a:rPr>
              <a:t>전화 고객 예약</a:t>
            </a:r>
            <a:endParaRPr lang="en-US" altLang="ko-KR" sz="1600" b="1" dirty="0">
              <a:solidFill>
                <a:schemeClr val="tx2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7727DEB-D9DA-4813-82DD-413D8CABB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082" y="1807255"/>
            <a:ext cx="8228388" cy="411419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52999B1A-03BF-4878-AF78-4379D8B93051}"/>
              </a:ext>
            </a:extLst>
          </p:cNvPr>
          <p:cNvSpPr/>
          <p:nvPr/>
        </p:nvSpPr>
        <p:spPr>
          <a:xfrm>
            <a:off x="7450396" y="6169439"/>
            <a:ext cx="878284" cy="265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다음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5645509" y="3698610"/>
            <a:ext cx="198593" cy="17963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ㅍ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928346" y="3657599"/>
            <a:ext cx="146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n w="19050">
                  <a:noFill/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예약자와 동일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729856" y="696490"/>
            <a:ext cx="2041180" cy="344680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3688676" y="696490"/>
            <a:ext cx="2041180" cy="3446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7390754" y="668775"/>
            <a:ext cx="44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×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345071" y="660521"/>
            <a:ext cx="44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×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731915" y="733391"/>
            <a:ext cx="1451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예약 조회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취소 </a:t>
            </a:r>
            <a:endParaRPr lang="ko-KR" altLang="en-US" sz="1400" dirty="0"/>
          </a:p>
        </p:txBody>
      </p:sp>
      <p:sp>
        <p:nvSpPr>
          <p:cNvPr id="39" name="TextBox 38"/>
          <p:cNvSpPr txBox="1"/>
          <p:nvPr/>
        </p:nvSpPr>
        <p:spPr>
          <a:xfrm>
            <a:off x="5773095" y="733390"/>
            <a:ext cx="1451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예약 추가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192437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flipV="1">
            <a:off x="3688676" y="595797"/>
            <a:ext cx="8401724" cy="4453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654667" y="457199"/>
            <a:ext cx="1869576" cy="64008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476656"/>
            <a:ext cx="1674124" cy="63910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" y="476814"/>
            <a:ext cx="1674120" cy="4393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리조트 관리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" y="919021"/>
          <a:ext cx="1674123" cy="192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123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400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체크인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체크아웃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예약 관리 ▶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58336"/>
                  </a:ext>
                </a:extLst>
              </a:tr>
              <a:tr h="3818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연회장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714171"/>
                  </a:ext>
                </a:extLst>
              </a:tr>
              <a:tr h="372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고객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335313"/>
                  </a:ext>
                </a:extLst>
              </a:tr>
              <a:tr h="372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시설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654166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0" y="-2553"/>
            <a:ext cx="12192000" cy="4669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51351"/>
            <a:ext cx="217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DASAN RESORT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23443" y="89661"/>
            <a:ext cx="1101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관리자</a:t>
            </a:r>
            <a:r>
              <a:rPr lang="ko-KR" altLang="en-US" sz="1400" dirty="0">
                <a:solidFill>
                  <a:schemeClr val="bg1"/>
                </a:solidFill>
              </a:rPr>
              <a:t> 님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011704" y="103245"/>
            <a:ext cx="972766" cy="26043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로그아웃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666990" y="1041169"/>
            <a:ext cx="8401724" cy="569345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558985" y="556873"/>
            <a:ext cx="1266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×</a:t>
            </a:r>
            <a:endParaRPr lang="ko-KR" altLang="en-US" sz="2800" b="1" dirty="0"/>
          </a:p>
        </p:txBody>
      </p:sp>
      <p:sp>
        <p:nvSpPr>
          <p:cNvPr id="30" name="직사각형 29"/>
          <p:cNvSpPr/>
          <p:nvPr/>
        </p:nvSpPr>
        <p:spPr>
          <a:xfrm>
            <a:off x="-3669" y="2856172"/>
            <a:ext cx="1674120" cy="4393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요금 관리</a:t>
            </a: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-3670" y="3316826"/>
          <a:ext cx="1674123" cy="1200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123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요금 조회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요금</a:t>
                      </a:r>
                      <a:r>
                        <a:rPr lang="ko-KR" altLang="en-US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설정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58336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환불 정책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99258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1664986" y="1325280"/>
          <a:ext cx="1855499" cy="800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5499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400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예약 조회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취소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595372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예약</a:t>
                      </a:r>
                      <a:r>
                        <a:rPr lang="ko-KR" altLang="en-US" sz="14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추가 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▶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58336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3826130" y="1137565"/>
            <a:ext cx="1132369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2"/>
                </a:solidFill>
              </a:rPr>
              <a:t>객실 예약</a:t>
            </a:r>
            <a:endParaRPr lang="en-US" altLang="ko-KR" sz="1600" b="1" dirty="0">
              <a:solidFill>
                <a:schemeClr val="tx2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130" y="1449533"/>
            <a:ext cx="7646291" cy="2223947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826130" y="3858311"/>
            <a:ext cx="1352776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2"/>
                </a:solidFill>
              </a:rPr>
              <a:t>서비스 예약</a:t>
            </a:r>
            <a:endParaRPr lang="en-US" altLang="ko-KR" sz="1600" b="1" dirty="0">
              <a:solidFill>
                <a:schemeClr val="tx2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680050" y="4225989"/>
            <a:ext cx="198593" cy="17963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ㅍ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878643" y="4196864"/>
            <a:ext cx="1783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n w="19050">
                  <a:noFill/>
                </a:ln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객실 예약자와 동일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2999B1A-03BF-4878-AF78-4379D8B93051}"/>
              </a:ext>
            </a:extLst>
          </p:cNvPr>
          <p:cNvSpPr/>
          <p:nvPr/>
        </p:nvSpPr>
        <p:spPr>
          <a:xfrm>
            <a:off x="10084353" y="1290171"/>
            <a:ext cx="652040" cy="265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저장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2999B1A-03BF-4878-AF78-4379D8B93051}"/>
              </a:ext>
            </a:extLst>
          </p:cNvPr>
          <p:cNvSpPr/>
          <p:nvPr/>
        </p:nvSpPr>
        <p:spPr>
          <a:xfrm>
            <a:off x="10799180" y="1290171"/>
            <a:ext cx="652040" cy="265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결제</a:t>
            </a:r>
          </a:p>
        </p:txBody>
      </p:sp>
      <p:sp>
        <p:nvSpPr>
          <p:cNvPr id="37" name="모서리가 둥근 직사각형 36"/>
          <p:cNvSpPr/>
          <p:nvPr/>
        </p:nvSpPr>
        <p:spPr>
          <a:xfrm>
            <a:off x="5729856" y="696490"/>
            <a:ext cx="2041180" cy="344680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3688676" y="696490"/>
            <a:ext cx="2041180" cy="3446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7390754" y="668775"/>
            <a:ext cx="44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×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345071" y="660521"/>
            <a:ext cx="44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×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731915" y="733391"/>
            <a:ext cx="1451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예약 조회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취소 </a:t>
            </a:r>
            <a:endParaRPr lang="ko-KR" altLang="en-US" sz="1400" dirty="0"/>
          </a:p>
        </p:txBody>
      </p:sp>
      <p:sp>
        <p:nvSpPr>
          <p:cNvPr id="42" name="TextBox 41"/>
          <p:cNvSpPr txBox="1"/>
          <p:nvPr/>
        </p:nvSpPr>
        <p:spPr>
          <a:xfrm>
            <a:off x="5773095" y="733390"/>
            <a:ext cx="1451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예약 추가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331" y="4196865"/>
            <a:ext cx="7625090" cy="2437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251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AFC16E05-48C8-4D4F-B356-D45B9447AD11}"/>
              </a:ext>
            </a:extLst>
          </p:cNvPr>
          <p:cNvSpPr/>
          <p:nvPr/>
        </p:nvSpPr>
        <p:spPr>
          <a:xfrm>
            <a:off x="3818396" y="5361374"/>
            <a:ext cx="8028623" cy="12818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latin typeface="+mj-ea"/>
              <a:ea typeface="+mj-ea"/>
            </a:endParaRPr>
          </a:p>
        </p:txBody>
      </p:sp>
      <p:sp>
        <p:nvSpPr>
          <p:cNvPr id="17" name="직사각형 16"/>
          <p:cNvSpPr/>
          <p:nvPr/>
        </p:nvSpPr>
        <p:spPr>
          <a:xfrm flipV="1">
            <a:off x="3688676" y="595797"/>
            <a:ext cx="8401724" cy="4453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654667" y="457199"/>
            <a:ext cx="1869576" cy="64008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476656"/>
            <a:ext cx="1674124" cy="63910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" y="476814"/>
            <a:ext cx="1674120" cy="4393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리조트 관리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" y="919021"/>
          <a:ext cx="1674123" cy="192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123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400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체크인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체크아웃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예약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58336"/>
                  </a:ext>
                </a:extLst>
              </a:tr>
              <a:tr h="3818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연회장 관리 ▶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714171"/>
                  </a:ext>
                </a:extLst>
              </a:tr>
              <a:tr h="372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고객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335313"/>
                  </a:ext>
                </a:extLst>
              </a:tr>
              <a:tr h="372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시설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654166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0" y="-2553"/>
            <a:ext cx="12192000" cy="4669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51351"/>
            <a:ext cx="217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DASAN RESORT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23443" y="89661"/>
            <a:ext cx="1101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관리자</a:t>
            </a:r>
            <a:r>
              <a:rPr lang="ko-KR" altLang="en-US" sz="1400" dirty="0">
                <a:solidFill>
                  <a:schemeClr val="bg1"/>
                </a:solidFill>
              </a:rPr>
              <a:t> 님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011704" y="103245"/>
            <a:ext cx="972766" cy="26043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로그아웃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5729856" y="696490"/>
            <a:ext cx="2041180" cy="3446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688676" y="696490"/>
            <a:ext cx="2041180" cy="344680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788420" y="700471"/>
            <a:ext cx="2493649" cy="33725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558985" y="556873"/>
            <a:ext cx="1266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×</a:t>
            </a:r>
            <a:endParaRPr lang="ko-KR" altLang="en-US" sz="28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9897564" y="625046"/>
            <a:ext cx="44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×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02853" y="645488"/>
            <a:ext cx="44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×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45071" y="660521"/>
            <a:ext cx="44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×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-3669" y="2856172"/>
            <a:ext cx="1674120" cy="4393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요금 관리</a:t>
            </a: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-3670" y="3316826"/>
          <a:ext cx="1674123" cy="1200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123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요금 조회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요금</a:t>
                      </a:r>
                      <a:r>
                        <a:rPr lang="ko-KR" altLang="en-US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설정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58336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환불 정책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99258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1673139" y="1727461"/>
          <a:ext cx="1851104" cy="12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1104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3653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연회장 현황표 ▶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3653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연회장 예약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595372"/>
                  </a:ext>
                </a:extLst>
              </a:tr>
              <a:tr h="3653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연회장</a:t>
                      </a:r>
                      <a:endParaRPr lang="en-US" altLang="ko-KR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예약 조회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취소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58336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B94630C-88EF-437A-AED3-7DB8ABDDAA1A}"/>
              </a:ext>
            </a:extLst>
          </p:cNvPr>
          <p:cNvSpPr txBox="1"/>
          <p:nvPr/>
        </p:nvSpPr>
        <p:spPr>
          <a:xfrm>
            <a:off x="3914376" y="5445971"/>
            <a:ext cx="139979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연회장 안내사항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94630C-88EF-437A-AED3-7DB8ABDDAA1A}"/>
              </a:ext>
            </a:extLst>
          </p:cNvPr>
          <p:cNvSpPr txBox="1"/>
          <p:nvPr/>
        </p:nvSpPr>
        <p:spPr>
          <a:xfrm>
            <a:off x="3731301" y="729254"/>
            <a:ext cx="1577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연회장 현황표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5332636" y="1785841"/>
          <a:ext cx="2438400" cy="103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199105144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10982060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40634360"/>
                    </a:ext>
                  </a:extLst>
                </a:gridCol>
              </a:tblGrid>
              <a:tr h="17813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YULGOK</a:t>
                      </a:r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>
                        <a:alpha val="25882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800984"/>
                  </a:ext>
                </a:extLst>
              </a:tr>
              <a:tr h="740378"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사용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가능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사용중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이 철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06:00 – 19:00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99">
                        <a:alpha val="2588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사용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가능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048166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7889538" y="1785841"/>
          <a:ext cx="2438400" cy="1043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121755781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43512776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952733571"/>
                    </a:ext>
                  </a:extLst>
                </a:gridCol>
              </a:tblGrid>
              <a:tr h="28211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WONCHEON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142522"/>
                  </a:ext>
                </a:extLst>
              </a:tr>
              <a:tr h="761420">
                <a:tc>
                  <a:txBody>
                    <a:bodyPr/>
                    <a:lstStyle/>
                    <a:p>
                      <a:pPr algn="ctr" latinLnBrk="1"/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사용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가능</a:t>
                      </a:r>
                    </a:p>
                  </a:txBody>
                  <a:tcPr>
                    <a:lnL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사용중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이상윤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09:00 – 20:00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사용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가능</a:t>
                      </a:r>
                    </a:p>
                    <a:p>
                      <a:pPr algn="l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765137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5332636" y="2993383"/>
          <a:ext cx="2438400" cy="10146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9516590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60568483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617352693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SEONGHO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038139"/>
                  </a:ext>
                </a:extLst>
              </a:tr>
              <a:tr h="7403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사용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가능</a:t>
                      </a:r>
                    </a:p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사용중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이파리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06:00 – 19:00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사용중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아이유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06:00 – 19:00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591309"/>
                  </a:ext>
                </a:extLst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7889538" y="2993383"/>
          <a:ext cx="2438400" cy="10146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05103257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18368262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183852730"/>
                    </a:ext>
                  </a:extLst>
                </a:gridCol>
              </a:tblGrid>
              <a:tr h="272254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YEONAM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472265"/>
                  </a:ext>
                </a:extLst>
              </a:tr>
              <a:tr h="740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사용중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헤이즈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06:00 – 19:00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사용중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이성규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06:00 – 19:00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사용중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유재석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06:00 – 19:00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0489298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4522439" y="4175454"/>
          <a:ext cx="3251200" cy="10146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304159394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9773516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36017792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878489171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PALDAL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198340"/>
                  </a:ext>
                </a:extLst>
              </a:tr>
              <a:tr h="7403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사용중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조세호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06:00 – 19:00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E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사용중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이지영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06:00 – 19:00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사용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가능</a:t>
                      </a:r>
                    </a:p>
                    <a:p>
                      <a:pPr algn="l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사용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가능</a:t>
                      </a:r>
                    </a:p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7030A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1561954"/>
                  </a:ext>
                </a:extLst>
              </a:tr>
            </a:tbl>
          </a:graphicData>
        </a:graphic>
      </p:graphicFrame>
      <p:graphicFrame>
        <p:nvGraphicFramePr>
          <p:cNvPr id="20" name="표 19"/>
          <p:cNvGraphicFramePr>
            <a:graphicFrameLocks noGrp="1"/>
          </p:cNvGraphicFramePr>
          <p:nvPr/>
        </p:nvGraphicFramePr>
        <p:xfrm>
          <a:off x="7889538" y="4175454"/>
          <a:ext cx="3251200" cy="10146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86730531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51197910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78297769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684880274"/>
                    </a:ext>
                  </a:extLst>
                </a:gridCol>
              </a:tblGrid>
              <a:tr h="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HONGJAE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E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039871"/>
                  </a:ext>
                </a:extLst>
              </a:tr>
              <a:tr h="74037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사용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가능</a:t>
                      </a:r>
                    </a:p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</a:rPr>
                        <a:t>사용중</a:t>
                      </a:r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000" b="1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</a:rPr>
                        <a:t>김국진</a:t>
                      </a:r>
                      <a:r>
                        <a:rPr lang="en-US" altLang="ko-KR" sz="1000" b="1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700" b="1" dirty="0">
                          <a:solidFill>
                            <a:schemeClr val="tx1"/>
                          </a:solidFill>
                        </a:rPr>
                        <a:t>06:00 – 19:00</a:t>
                      </a:r>
                      <a:endParaRPr lang="ko-KR" altLang="en-US" sz="7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사용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가능</a:t>
                      </a:r>
                    </a:p>
                    <a:p>
                      <a:pPr algn="l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사용</a:t>
                      </a:r>
                      <a:endParaRPr kumimoji="0" lang="en-US" altLang="ko-KR" sz="1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가능</a:t>
                      </a:r>
                    </a:p>
                    <a:p>
                      <a:pPr algn="ctr" latinLnBrk="1"/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886844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FB94630C-88EF-437A-AED3-7DB8ABDDAA1A}"/>
              </a:ext>
            </a:extLst>
          </p:cNvPr>
          <p:cNvSpPr txBox="1"/>
          <p:nvPr/>
        </p:nvSpPr>
        <p:spPr>
          <a:xfrm>
            <a:off x="4046725" y="5894335"/>
            <a:ext cx="7622792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율곡 </a:t>
            </a:r>
            <a:r>
              <a:rPr lang="en-US" altLang="ko-KR" sz="13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3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원천</a:t>
            </a:r>
            <a:r>
              <a:rPr lang="en-US" altLang="ko-KR" sz="13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3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성호</a:t>
            </a:r>
            <a:r>
              <a:rPr lang="en-US" altLang="ko-KR" sz="13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3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연암</a:t>
            </a:r>
            <a:r>
              <a:rPr lang="ko-KR" altLang="en-US" sz="13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r>
              <a:rPr lang="ko-KR" altLang="en-US" sz="13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기본 </a:t>
            </a:r>
            <a:r>
              <a:rPr lang="ko-KR" altLang="en-US" sz="13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대실가격</a:t>
            </a:r>
            <a:r>
              <a:rPr lang="ko-KR" altLang="en-US" sz="13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3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만원</a:t>
            </a:r>
            <a:r>
              <a:rPr lang="en-US" altLang="ko-KR" sz="13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+ 10</a:t>
            </a:r>
            <a:r>
              <a:rPr lang="ko-KR" altLang="en-US" sz="13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 이상 </a:t>
            </a:r>
            <a:r>
              <a:rPr lang="en-US" altLang="ko-KR" sz="13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3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인당 </a:t>
            </a:r>
            <a:r>
              <a:rPr lang="en-US" altLang="ko-KR" sz="13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3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만원 추가비용</a:t>
            </a:r>
            <a:endParaRPr lang="en-US" altLang="ko-KR" sz="13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3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3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팔달 </a:t>
            </a:r>
            <a:r>
              <a:rPr lang="en-US" altLang="ko-KR" sz="13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3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홍재 </a:t>
            </a:r>
            <a:r>
              <a:rPr lang="en-US" altLang="ko-KR" sz="13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기본 </a:t>
            </a:r>
            <a:r>
              <a:rPr lang="ko-KR" altLang="en-US" sz="13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대실가격</a:t>
            </a:r>
            <a:r>
              <a:rPr lang="ko-KR" altLang="en-US" sz="13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</a:t>
            </a:r>
            <a:r>
              <a:rPr lang="ko-KR" altLang="en-US" sz="13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만원 </a:t>
            </a:r>
            <a:r>
              <a:rPr lang="en-US" altLang="ko-KR" sz="13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+ 20</a:t>
            </a:r>
            <a:r>
              <a:rPr lang="ko-KR" altLang="en-US" sz="13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 이상 </a:t>
            </a:r>
            <a:r>
              <a:rPr lang="en-US" altLang="ko-KR" sz="13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3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안당 </a:t>
            </a:r>
            <a:r>
              <a:rPr lang="en-US" altLang="ko-KR" sz="13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3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만원 추가비용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69138C6E-226D-41DD-AC09-A90106F13A21}"/>
              </a:ext>
            </a:extLst>
          </p:cNvPr>
          <p:cNvCxnSpPr>
            <a:cxnSpLocks/>
          </p:cNvCxnSpPr>
          <p:nvPr/>
        </p:nvCxnSpPr>
        <p:spPr>
          <a:xfrm>
            <a:off x="3894694" y="5738359"/>
            <a:ext cx="793814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B94630C-88EF-437A-AED3-7DB8ABDDAA1A}"/>
              </a:ext>
            </a:extLst>
          </p:cNvPr>
          <p:cNvSpPr txBox="1"/>
          <p:nvPr/>
        </p:nvSpPr>
        <p:spPr>
          <a:xfrm>
            <a:off x="5767500" y="719252"/>
            <a:ext cx="1296441" cy="317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연회장 예약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94630C-88EF-437A-AED3-7DB8ABDDAA1A}"/>
              </a:ext>
            </a:extLst>
          </p:cNvPr>
          <p:cNvSpPr txBox="1"/>
          <p:nvPr/>
        </p:nvSpPr>
        <p:spPr>
          <a:xfrm>
            <a:off x="7808680" y="717379"/>
            <a:ext cx="2021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연회장 예약 조회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취소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89A9202-36FC-4835-97A4-14583BB26BE2}"/>
              </a:ext>
            </a:extLst>
          </p:cNvPr>
          <p:cNvSpPr/>
          <p:nvPr/>
        </p:nvSpPr>
        <p:spPr>
          <a:xfrm>
            <a:off x="9897564" y="1219405"/>
            <a:ext cx="2027322" cy="30226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    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</a:rPr>
              <a:t>2021-06-15 (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화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385" y="1268341"/>
            <a:ext cx="195869" cy="195869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11EE4C1-2548-48D6-9322-B5004623296A}"/>
              </a:ext>
            </a:extLst>
          </p:cNvPr>
          <p:cNvSpPr txBox="1"/>
          <p:nvPr/>
        </p:nvSpPr>
        <p:spPr>
          <a:xfrm>
            <a:off x="3767772" y="1119589"/>
            <a:ext cx="1318578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2"/>
                </a:solidFill>
              </a:rPr>
              <a:t>연회장 현황</a:t>
            </a:r>
            <a:endParaRPr lang="en-US" altLang="ko-KR" sz="16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20851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직사각형 137"/>
          <p:cNvSpPr/>
          <p:nvPr/>
        </p:nvSpPr>
        <p:spPr>
          <a:xfrm>
            <a:off x="3666990" y="1041169"/>
            <a:ext cx="8401724" cy="569345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 flipV="1">
            <a:off x="3688676" y="595797"/>
            <a:ext cx="8401724" cy="4453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654667" y="457199"/>
            <a:ext cx="1869576" cy="64008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476656"/>
            <a:ext cx="1674124" cy="63910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" y="476814"/>
            <a:ext cx="1674120" cy="4393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리조트 관리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" y="919021"/>
          <a:ext cx="1674123" cy="192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123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400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체크인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체크아웃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예약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58336"/>
                  </a:ext>
                </a:extLst>
              </a:tr>
              <a:tr h="3818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연회장 관리 ▶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714171"/>
                  </a:ext>
                </a:extLst>
              </a:tr>
              <a:tr h="372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고객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335313"/>
                  </a:ext>
                </a:extLst>
              </a:tr>
              <a:tr h="372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시설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654166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0" y="-2553"/>
            <a:ext cx="12192000" cy="4669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51351"/>
            <a:ext cx="217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DASAN RESORT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23443" y="89661"/>
            <a:ext cx="1101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관리자</a:t>
            </a:r>
            <a:r>
              <a:rPr lang="ko-KR" altLang="en-US" sz="1400" dirty="0">
                <a:solidFill>
                  <a:schemeClr val="bg1"/>
                </a:solidFill>
              </a:rPr>
              <a:t> 님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011704" y="103245"/>
            <a:ext cx="972766" cy="26043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로그아웃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558985" y="556873"/>
            <a:ext cx="1266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×</a:t>
            </a:r>
            <a:endParaRPr lang="ko-KR" altLang="en-US" sz="2800" b="1" dirty="0"/>
          </a:p>
        </p:txBody>
      </p:sp>
      <p:sp>
        <p:nvSpPr>
          <p:cNvPr id="30" name="직사각형 29"/>
          <p:cNvSpPr/>
          <p:nvPr/>
        </p:nvSpPr>
        <p:spPr>
          <a:xfrm>
            <a:off x="-3669" y="2856172"/>
            <a:ext cx="1674120" cy="4393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요금 관리</a:t>
            </a: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-3670" y="3316826"/>
          <a:ext cx="1674123" cy="1200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123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요금 조회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요금</a:t>
                      </a:r>
                      <a:r>
                        <a:rPr lang="ko-KR" altLang="en-US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설정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58336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환불 정책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99258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1673139" y="1727461"/>
          <a:ext cx="1851103" cy="12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1103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3653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연회장 현황표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3653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연회장 예약 ▶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595372"/>
                  </a:ext>
                </a:extLst>
              </a:tr>
              <a:tr h="3653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연회장</a:t>
                      </a:r>
                      <a:endParaRPr lang="en-US" altLang="ko-KR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예약 조회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취소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58336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694C60D1-864B-4CDD-8792-18E7C491E44B}"/>
              </a:ext>
            </a:extLst>
          </p:cNvPr>
          <p:cNvSpPr txBox="1"/>
          <p:nvPr/>
        </p:nvSpPr>
        <p:spPr>
          <a:xfrm>
            <a:off x="3749046" y="3261285"/>
            <a:ext cx="218103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예약자 이름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B8E42E4-BD90-4F0A-A704-46D1032179A9}"/>
              </a:ext>
            </a:extLst>
          </p:cNvPr>
          <p:cNvSpPr/>
          <p:nvPr/>
        </p:nvSpPr>
        <p:spPr>
          <a:xfrm>
            <a:off x="4839562" y="3270534"/>
            <a:ext cx="2772169" cy="2880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2C9880F-53E3-4837-9D03-A05988D504FB}"/>
              </a:ext>
            </a:extLst>
          </p:cNvPr>
          <p:cNvSpPr txBox="1"/>
          <p:nvPr/>
        </p:nvSpPr>
        <p:spPr>
          <a:xfrm>
            <a:off x="7889538" y="3249678"/>
            <a:ext cx="76073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2C533A6-75D3-4B49-97D4-7DB21FCC5119}"/>
              </a:ext>
            </a:extLst>
          </p:cNvPr>
          <p:cNvSpPr txBox="1"/>
          <p:nvPr/>
        </p:nvSpPr>
        <p:spPr>
          <a:xfrm>
            <a:off x="10401650" y="3227164"/>
            <a:ext cx="596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@</a:t>
            </a:r>
            <a:endParaRPr lang="ko-KR" altLang="en-US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1609D47-5257-444B-86B0-4E841BFCD1DD}"/>
              </a:ext>
            </a:extLst>
          </p:cNvPr>
          <p:cNvSpPr txBox="1"/>
          <p:nvPr/>
        </p:nvSpPr>
        <p:spPr>
          <a:xfrm>
            <a:off x="7865268" y="3777960"/>
            <a:ext cx="10889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기타 내용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DE5D90-B86E-4094-9EB7-57E348E732ED}"/>
              </a:ext>
            </a:extLst>
          </p:cNvPr>
          <p:cNvSpPr txBox="1"/>
          <p:nvPr/>
        </p:nvSpPr>
        <p:spPr>
          <a:xfrm>
            <a:off x="3816814" y="4456461"/>
            <a:ext cx="91637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단체명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B94630C-88EF-437A-AED3-7DB8ABDDAA1A}"/>
              </a:ext>
            </a:extLst>
          </p:cNvPr>
          <p:cNvSpPr txBox="1"/>
          <p:nvPr/>
        </p:nvSpPr>
        <p:spPr>
          <a:xfrm>
            <a:off x="3823159" y="1746929"/>
            <a:ext cx="109315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날짜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0A09381-DB38-4980-89D3-F0A6E8C593D0}"/>
              </a:ext>
            </a:extLst>
          </p:cNvPr>
          <p:cNvSpPr txBox="1"/>
          <p:nvPr/>
        </p:nvSpPr>
        <p:spPr>
          <a:xfrm>
            <a:off x="7861067" y="1765109"/>
            <a:ext cx="109315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 시간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0AF8294-36F3-4EA7-A437-93BB248FC46D}"/>
              </a:ext>
            </a:extLst>
          </p:cNvPr>
          <p:cNvSpPr/>
          <p:nvPr/>
        </p:nvSpPr>
        <p:spPr>
          <a:xfrm>
            <a:off x="4827782" y="1753856"/>
            <a:ext cx="1183552" cy="3190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6EEEA78-88A0-4933-A335-718211D8E78D}"/>
              </a:ext>
            </a:extLst>
          </p:cNvPr>
          <p:cNvSpPr txBox="1"/>
          <p:nvPr/>
        </p:nvSpPr>
        <p:spPr>
          <a:xfrm>
            <a:off x="6026857" y="1691456"/>
            <a:ext cx="409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~</a:t>
            </a:r>
            <a:endParaRPr lang="ko-KR" altLang="en-US" sz="2000" dirty="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B0AF8294-36F3-4EA7-A437-93BB248FC46D}"/>
              </a:ext>
            </a:extLst>
          </p:cNvPr>
          <p:cNvSpPr/>
          <p:nvPr/>
        </p:nvSpPr>
        <p:spPr>
          <a:xfrm>
            <a:off x="6428179" y="1753856"/>
            <a:ext cx="1183552" cy="3190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B0AF8294-36F3-4EA7-A437-93BB248FC46D}"/>
              </a:ext>
            </a:extLst>
          </p:cNvPr>
          <p:cNvSpPr/>
          <p:nvPr/>
        </p:nvSpPr>
        <p:spPr>
          <a:xfrm>
            <a:off x="8911149" y="1765109"/>
            <a:ext cx="520785" cy="29238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6EEEA78-88A0-4933-A335-718211D8E78D}"/>
              </a:ext>
            </a:extLst>
          </p:cNvPr>
          <p:cNvSpPr txBox="1"/>
          <p:nvPr/>
        </p:nvSpPr>
        <p:spPr>
          <a:xfrm>
            <a:off x="10279592" y="1699217"/>
            <a:ext cx="409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~</a:t>
            </a:r>
            <a:endParaRPr lang="ko-KR" altLang="en-US" sz="2000" dirty="0"/>
          </a:p>
        </p:txBody>
      </p:sp>
      <p:cxnSp>
        <p:nvCxnSpPr>
          <p:cNvPr id="102" name="직선 연결선 101">
            <a:extLst>
              <a:ext uri="{FF2B5EF4-FFF2-40B4-BE49-F238E27FC236}">
                <a16:creationId xmlns:a16="http://schemas.microsoft.com/office/drawing/2014/main" id="{69138C6E-226D-41DD-AC09-A90106F13A21}"/>
              </a:ext>
            </a:extLst>
          </p:cNvPr>
          <p:cNvCxnSpPr>
            <a:cxnSpLocks/>
          </p:cNvCxnSpPr>
          <p:nvPr/>
        </p:nvCxnSpPr>
        <p:spPr>
          <a:xfrm>
            <a:off x="3868828" y="2918800"/>
            <a:ext cx="8115642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E4995F00-641B-4158-8DFF-845B2FB6526E}"/>
              </a:ext>
            </a:extLst>
          </p:cNvPr>
          <p:cNvSpPr txBox="1"/>
          <p:nvPr/>
        </p:nvSpPr>
        <p:spPr>
          <a:xfrm>
            <a:off x="3803613" y="2297958"/>
            <a:ext cx="131299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연회장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E0E6788B-3838-494A-8EDE-2D7700BC75BE}"/>
              </a:ext>
            </a:extLst>
          </p:cNvPr>
          <p:cNvSpPr/>
          <p:nvPr/>
        </p:nvSpPr>
        <p:spPr>
          <a:xfrm>
            <a:off x="4827782" y="2295611"/>
            <a:ext cx="2783949" cy="28486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이등변 삼각형 104">
            <a:extLst>
              <a:ext uri="{FF2B5EF4-FFF2-40B4-BE49-F238E27FC236}">
                <a16:creationId xmlns:a16="http://schemas.microsoft.com/office/drawing/2014/main" id="{33344B3E-2219-40DB-91C3-472C97FA29F1}"/>
              </a:ext>
            </a:extLst>
          </p:cNvPr>
          <p:cNvSpPr/>
          <p:nvPr/>
        </p:nvSpPr>
        <p:spPr>
          <a:xfrm rot="10800000">
            <a:off x="7342291" y="2357604"/>
            <a:ext cx="191733" cy="157598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CB8E42E4-BD90-4F0A-A704-46D1032179A9}"/>
              </a:ext>
            </a:extLst>
          </p:cNvPr>
          <p:cNvSpPr/>
          <p:nvPr/>
        </p:nvSpPr>
        <p:spPr>
          <a:xfrm>
            <a:off x="4826977" y="4420433"/>
            <a:ext cx="2772169" cy="2880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7953DEB-0630-44A3-B9AA-E7C85F38E9A6}"/>
              </a:ext>
            </a:extLst>
          </p:cNvPr>
          <p:cNvSpPr txBox="1"/>
          <p:nvPr/>
        </p:nvSpPr>
        <p:spPr>
          <a:xfrm>
            <a:off x="7861067" y="2285619"/>
            <a:ext cx="136640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참여 인원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B0AF8294-36F3-4EA7-A437-93BB248FC46D}"/>
              </a:ext>
            </a:extLst>
          </p:cNvPr>
          <p:cNvSpPr/>
          <p:nvPr/>
        </p:nvSpPr>
        <p:spPr>
          <a:xfrm>
            <a:off x="8911149" y="2279582"/>
            <a:ext cx="857030" cy="3445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7953DEB-0630-44A3-B9AA-E7C85F38E9A6}"/>
              </a:ext>
            </a:extLst>
          </p:cNvPr>
          <p:cNvSpPr txBox="1"/>
          <p:nvPr/>
        </p:nvSpPr>
        <p:spPr>
          <a:xfrm>
            <a:off x="9812216" y="2285619"/>
            <a:ext cx="27954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</a:t>
            </a:r>
            <a:endParaRPr lang="ko-KR" altLang="en-US" sz="13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CB8E42E4-BD90-4F0A-A704-46D1032179A9}"/>
              </a:ext>
            </a:extLst>
          </p:cNvPr>
          <p:cNvSpPr/>
          <p:nvPr/>
        </p:nvSpPr>
        <p:spPr>
          <a:xfrm>
            <a:off x="8911149" y="3287784"/>
            <a:ext cx="1564596" cy="28074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CB8E42E4-BD90-4F0A-A704-46D1032179A9}"/>
              </a:ext>
            </a:extLst>
          </p:cNvPr>
          <p:cNvSpPr/>
          <p:nvPr/>
        </p:nvSpPr>
        <p:spPr>
          <a:xfrm>
            <a:off x="10819361" y="3287717"/>
            <a:ext cx="1165109" cy="26973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4DE5D90-B86E-4094-9EB7-57E348E732ED}"/>
              </a:ext>
            </a:extLst>
          </p:cNvPr>
          <p:cNvSpPr txBox="1"/>
          <p:nvPr/>
        </p:nvSpPr>
        <p:spPr>
          <a:xfrm>
            <a:off x="7861067" y="4347961"/>
            <a:ext cx="7678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 err="1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행사명</a:t>
            </a:r>
            <a:endParaRPr lang="ko-KR" altLang="en-US" sz="1300" b="1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CB8E42E4-BD90-4F0A-A704-46D1032179A9}"/>
              </a:ext>
            </a:extLst>
          </p:cNvPr>
          <p:cNvSpPr/>
          <p:nvPr/>
        </p:nvSpPr>
        <p:spPr>
          <a:xfrm>
            <a:off x="8911149" y="4397648"/>
            <a:ext cx="2772169" cy="2880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8C7CA6F-6CF2-44A4-A311-6864DFD5D8F6}"/>
              </a:ext>
            </a:extLst>
          </p:cNvPr>
          <p:cNvSpPr txBox="1"/>
          <p:nvPr/>
        </p:nvSpPr>
        <p:spPr>
          <a:xfrm>
            <a:off x="3782086" y="3831962"/>
            <a:ext cx="24158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전화번호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0330497-0D1A-48C0-BACF-C25D35FEBF54}"/>
              </a:ext>
            </a:extLst>
          </p:cNvPr>
          <p:cNvSpPr txBox="1"/>
          <p:nvPr/>
        </p:nvSpPr>
        <p:spPr>
          <a:xfrm>
            <a:off x="3771634" y="5538094"/>
            <a:ext cx="152392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셔틀 여부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4809726" y="5548790"/>
            <a:ext cx="4019209" cy="316125"/>
            <a:chOff x="7849174" y="4558639"/>
            <a:chExt cx="4204902" cy="316125"/>
          </a:xfrm>
        </p:grpSpPr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82AAD6FE-52B4-4239-8CBD-CF67010E1221}"/>
                </a:ext>
              </a:extLst>
            </p:cNvPr>
            <p:cNvSpPr/>
            <p:nvPr/>
          </p:nvSpPr>
          <p:spPr>
            <a:xfrm>
              <a:off x="7849174" y="4570626"/>
              <a:ext cx="260964" cy="2565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ㅍ</a:t>
              </a:r>
              <a:endParaRPr lang="ko-KR" altLang="en-US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703F2225-A653-4CA0-868E-CFF49302A867}"/>
                </a:ext>
              </a:extLst>
            </p:cNvPr>
            <p:cNvSpPr txBox="1"/>
            <p:nvPr/>
          </p:nvSpPr>
          <p:spPr>
            <a:xfrm>
              <a:off x="8223592" y="4558639"/>
              <a:ext cx="1656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셔틀 이용함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7F05C1E1-B1C3-4181-9171-D945D2A6EC26}"/>
                </a:ext>
              </a:extLst>
            </p:cNvPr>
            <p:cNvSpPr/>
            <p:nvPr/>
          </p:nvSpPr>
          <p:spPr>
            <a:xfrm>
              <a:off x="9468190" y="4566987"/>
              <a:ext cx="260964" cy="2565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ㅍ</a:t>
              </a:r>
              <a:endParaRPr lang="ko-KR" altLang="en-US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C20B69F-9197-431B-8691-546B4F9ED56A}"/>
                </a:ext>
              </a:extLst>
            </p:cNvPr>
            <p:cNvSpPr txBox="1"/>
            <p:nvPr/>
          </p:nvSpPr>
          <p:spPr>
            <a:xfrm>
              <a:off x="9825839" y="4566987"/>
              <a:ext cx="22282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셔틀 이용하지 않음</a:t>
              </a:r>
            </a:p>
          </p:txBody>
        </p: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D8E55CE3-E731-4385-9BF9-54C4EA67D849}"/>
              </a:ext>
            </a:extLst>
          </p:cNvPr>
          <p:cNvSpPr txBox="1"/>
          <p:nvPr/>
        </p:nvSpPr>
        <p:spPr>
          <a:xfrm>
            <a:off x="3865077" y="4967233"/>
            <a:ext cx="5918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식사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B8E42E4-BD90-4F0A-A704-46D1032179A9}"/>
              </a:ext>
            </a:extLst>
          </p:cNvPr>
          <p:cNvSpPr/>
          <p:nvPr/>
        </p:nvSpPr>
        <p:spPr>
          <a:xfrm>
            <a:off x="4826978" y="3813341"/>
            <a:ext cx="2788790" cy="28805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4839562" y="4974751"/>
            <a:ext cx="3135727" cy="310485"/>
            <a:chOff x="3794726" y="4592930"/>
            <a:chExt cx="3135727" cy="310485"/>
          </a:xfrm>
        </p:grpSpPr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1FE0F6F1-D68A-4D95-A248-D0F4CF929E4B}"/>
                </a:ext>
              </a:extLst>
            </p:cNvPr>
            <p:cNvSpPr/>
            <p:nvPr/>
          </p:nvSpPr>
          <p:spPr>
            <a:xfrm>
              <a:off x="3794726" y="4627989"/>
              <a:ext cx="260964" cy="2565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ㅍ</a:t>
              </a:r>
              <a:endParaRPr lang="ko-KR" altLang="en-US" dirty="0"/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903526F4-8F70-4816-92CD-F61626C77AE5}"/>
                </a:ext>
              </a:extLst>
            </p:cNvPr>
            <p:cNvSpPr/>
            <p:nvPr/>
          </p:nvSpPr>
          <p:spPr>
            <a:xfrm>
              <a:off x="4763157" y="4621254"/>
              <a:ext cx="260964" cy="2565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ㅍ</a:t>
              </a:r>
              <a:endParaRPr lang="ko-KR" altLang="en-US" dirty="0"/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4A9DB929-9921-485C-A4C1-AB68E68008B8}"/>
                </a:ext>
              </a:extLst>
            </p:cNvPr>
            <p:cNvSpPr/>
            <p:nvPr/>
          </p:nvSpPr>
          <p:spPr>
            <a:xfrm>
              <a:off x="5698621" y="4631605"/>
              <a:ext cx="260964" cy="2565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ㅍ</a:t>
              </a:r>
              <a:endParaRPr lang="ko-KR" altLang="en-US" dirty="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210F7ECB-95AF-4FA5-8A38-D7E838299E81}"/>
                </a:ext>
              </a:extLst>
            </p:cNvPr>
            <p:cNvSpPr txBox="1"/>
            <p:nvPr/>
          </p:nvSpPr>
          <p:spPr>
            <a:xfrm>
              <a:off x="4086002" y="4595638"/>
              <a:ext cx="6116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조식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C98861A7-8075-44AF-96F8-6EF8A8FFB485}"/>
                </a:ext>
              </a:extLst>
            </p:cNvPr>
            <p:cNvSpPr txBox="1"/>
            <p:nvPr/>
          </p:nvSpPr>
          <p:spPr>
            <a:xfrm>
              <a:off x="5107769" y="4595638"/>
              <a:ext cx="5486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중식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C98861A7-8075-44AF-96F8-6EF8A8FFB485}"/>
                </a:ext>
              </a:extLst>
            </p:cNvPr>
            <p:cNvSpPr txBox="1"/>
            <p:nvPr/>
          </p:nvSpPr>
          <p:spPr>
            <a:xfrm>
              <a:off x="5997276" y="4592930"/>
              <a:ext cx="605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석식</a:t>
              </a:r>
              <a:endPara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9EB88174-CE42-48D9-AD6A-9112CB76B14E}"/>
                </a:ext>
              </a:extLst>
            </p:cNvPr>
            <p:cNvSpPr/>
            <p:nvPr/>
          </p:nvSpPr>
          <p:spPr>
            <a:xfrm>
              <a:off x="6669489" y="4623904"/>
              <a:ext cx="260964" cy="2565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/>
                <a:t>ㅍ</a:t>
              </a:r>
              <a:endParaRPr lang="ko-KR" altLang="en-US" dirty="0"/>
            </a:p>
          </p:txBody>
        </p:sp>
      </p:grp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CB8E42E4-BD90-4F0A-A704-46D1032179A9}"/>
              </a:ext>
            </a:extLst>
          </p:cNvPr>
          <p:cNvSpPr/>
          <p:nvPr/>
        </p:nvSpPr>
        <p:spPr>
          <a:xfrm>
            <a:off x="8910344" y="3813342"/>
            <a:ext cx="2772169" cy="2880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25079371-1203-4B1E-A9BA-F0CA37144C95}"/>
              </a:ext>
            </a:extLst>
          </p:cNvPr>
          <p:cNvSpPr/>
          <p:nvPr/>
        </p:nvSpPr>
        <p:spPr>
          <a:xfrm>
            <a:off x="7077989" y="6177614"/>
            <a:ext cx="1191915" cy="33275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예약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5F6E2B50-783E-4A18-9132-4B0D651E255E}"/>
              </a:ext>
            </a:extLst>
          </p:cNvPr>
          <p:cNvSpPr/>
          <p:nvPr/>
        </p:nvSpPr>
        <p:spPr>
          <a:xfrm>
            <a:off x="9775643" y="1761022"/>
            <a:ext cx="520785" cy="29238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EE6B31A-5FEE-45F5-A336-EE082D9A2021}"/>
              </a:ext>
            </a:extLst>
          </p:cNvPr>
          <p:cNvSpPr txBox="1"/>
          <p:nvPr/>
        </p:nvSpPr>
        <p:spPr>
          <a:xfrm>
            <a:off x="9467421" y="1647932"/>
            <a:ext cx="40934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/>
              <a:t>:</a:t>
            </a:r>
            <a:endParaRPr lang="ko-KR" altLang="en-US" sz="2300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EC911671-735D-49C7-9D6B-8B2FB243663D}"/>
              </a:ext>
            </a:extLst>
          </p:cNvPr>
          <p:cNvSpPr/>
          <p:nvPr/>
        </p:nvSpPr>
        <p:spPr>
          <a:xfrm>
            <a:off x="10604415" y="1743437"/>
            <a:ext cx="520785" cy="29238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8EBD131-D6C7-4169-ACB3-754E53D66863}"/>
              </a:ext>
            </a:extLst>
          </p:cNvPr>
          <p:cNvSpPr txBox="1"/>
          <p:nvPr/>
        </p:nvSpPr>
        <p:spPr>
          <a:xfrm>
            <a:off x="11169249" y="1666493"/>
            <a:ext cx="409341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/>
              <a:t>:</a:t>
            </a:r>
            <a:endParaRPr lang="ko-KR" altLang="en-US" sz="2300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2BA548C-8530-4C44-B1BF-4576F325B72A}"/>
              </a:ext>
            </a:extLst>
          </p:cNvPr>
          <p:cNvSpPr/>
          <p:nvPr/>
        </p:nvSpPr>
        <p:spPr>
          <a:xfrm>
            <a:off x="11431197" y="1746929"/>
            <a:ext cx="520785" cy="29238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모서리가 둥근 직사각형 74"/>
          <p:cNvSpPr/>
          <p:nvPr/>
        </p:nvSpPr>
        <p:spPr>
          <a:xfrm>
            <a:off x="5729856" y="696490"/>
            <a:ext cx="2041180" cy="344680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3688676" y="696490"/>
            <a:ext cx="2041180" cy="3446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788420" y="700471"/>
            <a:ext cx="2493649" cy="33725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9897564" y="625046"/>
            <a:ext cx="44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×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402853" y="645488"/>
            <a:ext cx="44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×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345071" y="660521"/>
            <a:ext cx="44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×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B94630C-88EF-437A-AED3-7DB8ABDDAA1A}"/>
              </a:ext>
            </a:extLst>
          </p:cNvPr>
          <p:cNvSpPr txBox="1"/>
          <p:nvPr/>
        </p:nvSpPr>
        <p:spPr>
          <a:xfrm>
            <a:off x="3731301" y="729254"/>
            <a:ext cx="1577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연회장 현황표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B94630C-88EF-437A-AED3-7DB8ABDDAA1A}"/>
              </a:ext>
            </a:extLst>
          </p:cNvPr>
          <p:cNvSpPr txBox="1"/>
          <p:nvPr/>
        </p:nvSpPr>
        <p:spPr>
          <a:xfrm>
            <a:off x="5767500" y="719252"/>
            <a:ext cx="1296441" cy="317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연회장 예약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94630C-88EF-437A-AED3-7DB8ABDDAA1A}"/>
              </a:ext>
            </a:extLst>
          </p:cNvPr>
          <p:cNvSpPr txBox="1"/>
          <p:nvPr/>
        </p:nvSpPr>
        <p:spPr>
          <a:xfrm>
            <a:off x="7808680" y="717379"/>
            <a:ext cx="2021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연회장 예약 조회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취소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11EE4C1-2548-48D6-9322-B5004623296A}"/>
              </a:ext>
            </a:extLst>
          </p:cNvPr>
          <p:cNvSpPr txBox="1"/>
          <p:nvPr/>
        </p:nvSpPr>
        <p:spPr>
          <a:xfrm>
            <a:off x="3781948" y="1212791"/>
            <a:ext cx="1318578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2"/>
                </a:solidFill>
              </a:rPr>
              <a:t>연회장 예약</a:t>
            </a:r>
            <a:endParaRPr lang="en-US" altLang="ko-KR" sz="1600" b="1" dirty="0">
              <a:solidFill>
                <a:schemeClr val="tx2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58BBDC0-0BBB-483B-A065-974488B1BB6A}"/>
              </a:ext>
            </a:extLst>
          </p:cNvPr>
          <p:cNvSpPr txBox="1"/>
          <p:nvPr/>
        </p:nvSpPr>
        <p:spPr>
          <a:xfrm>
            <a:off x="7987217" y="4978102"/>
            <a:ext cx="841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식사 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821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438640" cy="6858000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9438640" y="-15236"/>
          <a:ext cx="2753360" cy="6885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3360">
                  <a:extLst>
                    <a:ext uri="{9D8B030D-6E8A-4147-A177-3AD203B41FA5}">
                      <a16:colId xmlns:a16="http://schemas.microsoft.com/office/drawing/2014/main" val="2573722745"/>
                    </a:ext>
                  </a:extLst>
                </a:gridCol>
              </a:tblGrid>
              <a:tr h="3855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259455"/>
                  </a:ext>
                </a:extLst>
              </a:tr>
              <a:tr h="3340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관리자 로그인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로그아웃 가능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292879"/>
                  </a:ext>
                </a:extLst>
              </a:tr>
              <a:tr h="6385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각 페이지로 이동 가능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각 페이지 삭제 가능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현재 페이지 하얀색으로 표시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684759"/>
                  </a:ext>
                </a:extLst>
              </a:tr>
              <a:tr h="821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객실 현황을 알고 싶은 객실 선택 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선택된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객실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 현황만 알 수 있음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특정 객실을 선택하지 않은 경우 모든 객실 현황이 나옴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998880"/>
                  </a:ext>
                </a:extLst>
              </a:tr>
              <a:tr h="4561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당일 객실 현황만 나옴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이전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이후 날짜로 이동 가능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477580"/>
                  </a:ext>
                </a:extLst>
              </a:tr>
              <a:tr h="82102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객실에 대해 재실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 err="1">
                          <a:solidFill>
                            <a:schemeClr val="tx1"/>
                          </a:solidFill>
                        </a:rPr>
                        <a:t>파랑색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),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청소 미완료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주황색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 상태가 나타남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각 객실 타입에 대해 이용 중인 객실 수와 이용 가능한 객실 수도 자동으로 계산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9774087"/>
                  </a:ext>
                </a:extLst>
              </a:tr>
              <a:tr h="63857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객실 현황표에 각 객실 번호 클릭 시 그 객실을 이용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 중인 고객 정보가 나옴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4411070"/>
                  </a:ext>
                </a:extLst>
              </a:tr>
              <a:tr h="11859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연필 표시를 누르면 벌금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침대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특이사항 만 수정 가능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직접 입력 가능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벌금은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 벌금 사유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벌금 금액 작성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. 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벌금이 생기면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고객에게 문자로 알림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체크인 후 침대 추가를 원하는 경우 직원이 수기로 침대 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</a:rPr>
                        <a:t>ID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</a:rPr>
                        <a:t>및 수량 입력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157624"/>
                  </a:ext>
                </a:extLst>
              </a:tr>
              <a:tr h="4681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결제 버튼을 누르면 자동으로 이용 내역이 있는 페이지로 넘어감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2353986"/>
                  </a:ext>
                </a:extLst>
              </a:tr>
              <a:tr h="4561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벌금이 있는 경우 빨간색 표시가 생겨 확인할 수 있음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369669"/>
                  </a:ext>
                </a:extLst>
              </a:tr>
              <a:tr h="668095">
                <a:tc>
                  <a:txBody>
                    <a:bodyPr/>
                    <a:lstStyle/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569141"/>
                  </a:ext>
                </a:extLst>
              </a:tr>
            </a:tbl>
          </a:graphicData>
        </a:graphic>
      </p:graphicFrame>
      <p:sp>
        <p:nvSpPr>
          <p:cNvPr id="6" name="타원 5"/>
          <p:cNvSpPr/>
          <p:nvPr/>
        </p:nvSpPr>
        <p:spPr>
          <a:xfrm>
            <a:off x="7396480" y="40640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7649120" y="660400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3768000" y="1534160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6694080" y="1534160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3066960" y="2255520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5159920" y="4897120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8543880" y="4950800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8183880" y="5814400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6685281" y="6174400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2904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flipV="1">
            <a:off x="3688676" y="595797"/>
            <a:ext cx="8401724" cy="4453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654667" y="457199"/>
            <a:ext cx="1869576" cy="64008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476656"/>
            <a:ext cx="1674124" cy="63910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" y="476814"/>
            <a:ext cx="1674120" cy="4393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리조트 관리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" y="919021"/>
          <a:ext cx="1674123" cy="192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123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400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체크인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체크아웃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예약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58336"/>
                  </a:ext>
                </a:extLst>
              </a:tr>
              <a:tr h="3818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연회장 관리 ▶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714171"/>
                  </a:ext>
                </a:extLst>
              </a:tr>
              <a:tr h="372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고객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335313"/>
                  </a:ext>
                </a:extLst>
              </a:tr>
              <a:tr h="372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시설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654166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0" y="-2553"/>
            <a:ext cx="12192000" cy="4669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51351"/>
            <a:ext cx="217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DASAN RESORT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23443" y="89661"/>
            <a:ext cx="1101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관리자</a:t>
            </a:r>
            <a:r>
              <a:rPr lang="ko-KR" altLang="en-US" sz="1400" dirty="0">
                <a:solidFill>
                  <a:schemeClr val="bg1"/>
                </a:solidFill>
              </a:rPr>
              <a:t> 님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011704" y="103245"/>
            <a:ext cx="972766" cy="26043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로그아웃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558985" y="556873"/>
            <a:ext cx="1266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×</a:t>
            </a:r>
            <a:endParaRPr lang="ko-KR" altLang="en-US" sz="2800" b="1" dirty="0"/>
          </a:p>
        </p:txBody>
      </p:sp>
      <p:sp>
        <p:nvSpPr>
          <p:cNvPr id="30" name="직사각형 29"/>
          <p:cNvSpPr/>
          <p:nvPr/>
        </p:nvSpPr>
        <p:spPr>
          <a:xfrm>
            <a:off x="-3669" y="2856172"/>
            <a:ext cx="1674120" cy="4393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요금 관리</a:t>
            </a: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-3670" y="3316826"/>
          <a:ext cx="1674123" cy="1200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123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요금 조회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요금</a:t>
                      </a:r>
                      <a:r>
                        <a:rPr lang="ko-KR" altLang="en-US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설정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58336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환불 정책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99258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1673139" y="1727461"/>
          <a:ext cx="1851104" cy="124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1104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3653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연회장 현황표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3653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연회장 예약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595372"/>
                  </a:ext>
                </a:extLst>
              </a:tr>
              <a:tr h="3653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연회장</a:t>
                      </a:r>
                      <a:endParaRPr lang="en-US" altLang="ko-KR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예약 조회</a:t>
                      </a:r>
                      <a:r>
                        <a:rPr lang="en-US" altLang="ko-KR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취소 ▶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58336"/>
                  </a:ext>
                </a:extLst>
              </a:tr>
            </a:tbl>
          </a:graphicData>
        </a:graphic>
      </p:graphicFrame>
      <p:sp>
        <p:nvSpPr>
          <p:cNvPr id="79" name="TextBox 78">
            <a:extLst>
              <a:ext uri="{FF2B5EF4-FFF2-40B4-BE49-F238E27FC236}">
                <a16:creationId xmlns:a16="http://schemas.microsoft.com/office/drawing/2014/main" id="{694C60D1-864B-4CDD-8792-18E7C491E44B}"/>
              </a:ext>
            </a:extLst>
          </p:cNvPr>
          <p:cNvSpPr txBox="1"/>
          <p:nvPr/>
        </p:nvSpPr>
        <p:spPr>
          <a:xfrm>
            <a:off x="3726865" y="1714230"/>
            <a:ext cx="2181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예약자 이름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8C7CA6F-6CF2-44A4-A311-6864DFD5D8F6}"/>
              </a:ext>
            </a:extLst>
          </p:cNvPr>
          <p:cNvSpPr txBox="1"/>
          <p:nvPr/>
        </p:nvSpPr>
        <p:spPr>
          <a:xfrm>
            <a:off x="6360445" y="1752958"/>
            <a:ext cx="24977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예약자 전화번호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B0AF8294-36F3-4EA7-A437-93BB248FC46D}"/>
              </a:ext>
            </a:extLst>
          </p:cNvPr>
          <p:cNvSpPr/>
          <p:nvPr/>
        </p:nvSpPr>
        <p:spPr>
          <a:xfrm>
            <a:off x="4837715" y="1692158"/>
            <a:ext cx="1183552" cy="3190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B0AF8294-36F3-4EA7-A437-93BB248FC46D}"/>
              </a:ext>
            </a:extLst>
          </p:cNvPr>
          <p:cNvSpPr/>
          <p:nvPr/>
        </p:nvSpPr>
        <p:spPr>
          <a:xfrm>
            <a:off x="7646040" y="1708551"/>
            <a:ext cx="2129261" cy="3190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25079371-1203-4B1E-A9BA-F0CA37144C95}"/>
              </a:ext>
            </a:extLst>
          </p:cNvPr>
          <p:cNvSpPr/>
          <p:nvPr/>
        </p:nvSpPr>
        <p:spPr>
          <a:xfrm>
            <a:off x="10157149" y="1687228"/>
            <a:ext cx="1068180" cy="3288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조회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94C60D1-864B-4CDD-8792-18E7C491E44B}"/>
              </a:ext>
            </a:extLst>
          </p:cNvPr>
          <p:cNvSpPr txBox="1"/>
          <p:nvPr/>
        </p:nvSpPr>
        <p:spPr>
          <a:xfrm>
            <a:off x="3654112" y="2054216"/>
            <a:ext cx="2181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 결과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25079371-1203-4B1E-A9BA-F0CA37144C95}"/>
              </a:ext>
            </a:extLst>
          </p:cNvPr>
          <p:cNvSpPr/>
          <p:nvPr/>
        </p:nvSpPr>
        <p:spPr>
          <a:xfrm>
            <a:off x="7258362" y="6392015"/>
            <a:ext cx="1068180" cy="3288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취소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94C60D1-864B-4CDD-8792-18E7C491E44B}"/>
              </a:ext>
            </a:extLst>
          </p:cNvPr>
          <p:cNvSpPr txBox="1"/>
          <p:nvPr/>
        </p:nvSpPr>
        <p:spPr>
          <a:xfrm>
            <a:off x="3688676" y="5421901"/>
            <a:ext cx="2181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연회장 예약 취소</a:t>
            </a: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69138C6E-226D-41DD-AC09-A90106F13A21}"/>
              </a:ext>
            </a:extLst>
          </p:cNvPr>
          <p:cNvCxnSpPr>
            <a:cxnSpLocks/>
          </p:cNvCxnSpPr>
          <p:nvPr/>
        </p:nvCxnSpPr>
        <p:spPr>
          <a:xfrm>
            <a:off x="3809253" y="5257483"/>
            <a:ext cx="8115642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694C60D1-864B-4CDD-8792-18E7C491E44B}"/>
              </a:ext>
            </a:extLst>
          </p:cNvPr>
          <p:cNvSpPr txBox="1"/>
          <p:nvPr/>
        </p:nvSpPr>
        <p:spPr>
          <a:xfrm>
            <a:off x="3772137" y="5845228"/>
            <a:ext cx="21810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취소 사유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B0AF8294-36F3-4EA7-A437-93BB248FC46D}"/>
              </a:ext>
            </a:extLst>
          </p:cNvPr>
          <p:cNvSpPr/>
          <p:nvPr/>
        </p:nvSpPr>
        <p:spPr>
          <a:xfrm>
            <a:off x="4902591" y="5824212"/>
            <a:ext cx="6584714" cy="31903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5729856" y="696490"/>
            <a:ext cx="2041180" cy="3446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3688676" y="696490"/>
            <a:ext cx="2041180" cy="3446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7788420" y="700471"/>
            <a:ext cx="2493649" cy="337255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9897564" y="625046"/>
            <a:ext cx="44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×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402853" y="645488"/>
            <a:ext cx="44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×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345071" y="660521"/>
            <a:ext cx="44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×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94630C-88EF-437A-AED3-7DB8ABDDAA1A}"/>
              </a:ext>
            </a:extLst>
          </p:cNvPr>
          <p:cNvSpPr txBox="1"/>
          <p:nvPr/>
        </p:nvSpPr>
        <p:spPr>
          <a:xfrm>
            <a:off x="3731301" y="729254"/>
            <a:ext cx="1577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연회장 현황표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B94630C-88EF-437A-AED3-7DB8ABDDAA1A}"/>
              </a:ext>
            </a:extLst>
          </p:cNvPr>
          <p:cNvSpPr txBox="1"/>
          <p:nvPr/>
        </p:nvSpPr>
        <p:spPr>
          <a:xfrm>
            <a:off x="5767500" y="719252"/>
            <a:ext cx="1296441" cy="317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연회장 예약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B94630C-88EF-437A-AED3-7DB8ABDDAA1A}"/>
              </a:ext>
            </a:extLst>
          </p:cNvPr>
          <p:cNvSpPr txBox="1"/>
          <p:nvPr/>
        </p:nvSpPr>
        <p:spPr>
          <a:xfrm>
            <a:off x="7808680" y="717379"/>
            <a:ext cx="2021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연회장 예약 조회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취소</a:t>
            </a:r>
          </a:p>
        </p:txBody>
      </p:sp>
      <p:graphicFrame>
        <p:nvGraphicFramePr>
          <p:cNvPr id="58" name="표 57"/>
          <p:cNvGraphicFramePr>
            <a:graphicFrameLocks noGrp="1"/>
          </p:cNvGraphicFramePr>
          <p:nvPr/>
        </p:nvGraphicFramePr>
        <p:xfrm>
          <a:off x="3765370" y="2456527"/>
          <a:ext cx="8075173" cy="25853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1150">
                  <a:extLst>
                    <a:ext uri="{9D8B030D-6E8A-4147-A177-3AD203B41FA5}">
                      <a16:colId xmlns:a16="http://schemas.microsoft.com/office/drawing/2014/main" val="2364386554"/>
                    </a:ext>
                  </a:extLst>
                </a:gridCol>
                <a:gridCol w="776797">
                  <a:extLst>
                    <a:ext uri="{9D8B030D-6E8A-4147-A177-3AD203B41FA5}">
                      <a16:colId xmlns:a16="http://schemas.microsoft.com/office/drawing/2014/main" val="2144129247"/>
                    </a:ext>
                  </a:extLst>
                </a:gridCol>
                <a:gridCol w="942165">
                  <a:extLst>
                    <a:ext uri="{9D8B030D-6E8A-4147-A177-3AD203B41FA5}">
                      <a16:colId xmlns:a16="http://schemas.microsoft.com/office/drawing/2014/main" val="3152592532"/>
                    </a:ext>
                  </a:extLst>
                </a:gridCol>
                <a:gridCol w="986273">
                  <a:extLst>
                    <a:ext uri="{9D8B030D-6E8A-4147-A177-3AD203B41FA5}">
                      <a16:colId xmlns:a16="http://schemas.microsoft.com/office/drawing/2014/main" val="1331175288"/>
                    </a:ext>
                  </a:extLst>
                </a:gridCol>
                <a:gridCol w="618264">
                  <a:extLst>
                    <a:ext uri="{9D8B030D-6E8A-4147-A177-3AD203B41FA5}">
                      <a16:colId xmlns:a16="http://schemas.microsoft.com/office/drawing/2014/main" val="2242368745"/>
                    </a:ext>
                  </a:extLst>
                </a:gridCol>
                <a:gridCol w="706585">
                  <a:extLst>
                    <a:ext uri="{9D8B030D-6E8A-4147-A177-3AD203B41FA5}">
                      <a16:colId xmlns:a16="http://schemas.microsoft.com/office/drawing/2014/main" val="121364181"/>
                    </a:ext>
                  </a:extLst>
                </a:gridCol>
                <a:gridCol w="512305">
                  <a:extLst>
                    <a:ext uri="{9D8B030D-6E8A-4147-A177-3AD203B41FA5}">
                      <a16:colId xmlns:a16="http://schemas.microsoft.com/office/drawing/2014/main" val="707275895"/>
                    </a:ext>
                  </a:extLst>
                </a:gridCol>
                <a:gridCol w="519373">
                  <a:extLst>
                    <a:ext uri="{9D8B030D-6E8A-4147-A177-3AD203B41FA5}">
                      <a16:colId xmlns:a16="http://schemas.microsoft.com/office/drawing/2014/main" val="3303357685"/>
                    </a:ext>
                  </a:extLst>
                </a:gridCol>
                <a:gridCol w="853253">
                  <a:extLst>
                    <a:ext uri="{9D8B030D-6E8A-4147-A177-3AD203B41FA5}">
                      <a16:colId xmlns:a16="http://schemas.microsoft.com/office/drawing/2014/main" val="2135171930"/>
                    </a:ext>
                  </a:extLst>
                </a:gridCol>
                <a:gridCol w="744504">
                  <a:extLst>
                    <a:ext uri="{9D8B030D-6E8A-4147-A177-3AD203B41FA5}">
                      <a16:colId xmlns:a16="http://schemas.microsoft.com/office/drawing/2014/main" val="1750297440"/>
                    </a:ext>
                  </a:extLst>
                </a:gridCol>
                <a:gridCol w="744504">
                  <a:extLst>
                    <a:ext uri="{9D8B030D-6E8A-4147-A177-3AD203B41FA5}">
                      <a16:colId xmlns:a16="http://schemas.microsoft.com/office/drawing/2014/main" val="1771794281"/>
                    </a:ext>
                  </a:extLst>
                </a:gridCol>
              </a:tblGrid>
              <a:tr h="4797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이름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전화번호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연회장 타입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이메일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단체명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/>
                        <a:t>행사명</a:t>
                      </a:r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식사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셔틀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참여</a:t>
                      </a:r>
                      <a:r>
                        <a:rPr lang="en-US" altLang="ko-KR" sz="900" baseline="0" dirty="0"/>
                        <a:t> </a:t>
                      </a:r>
                      <a:r>
                        <a:rPr lang="ko-KR" altLang="en-US" sz="900" dirty="0"/>
                        <a:t>인원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이용</a:t>
                      </a:r>
                      <a:r>
                        <a:rPr lang="en-US" altLang="ko-KR" sz="900" baseline="0" dirty="0"/>
                        <a:t> </a:t>
                      </a:r>
                      <a:r>
                        <a:rPr lang="ko-KR" altLang="en-US" sz="900" dirty="0"/>
                        <a:t>시간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취소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585696"/>
                  </a:ext>
                </a:extLst>
              </a:tr>
              <a:tr h="418104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261586"/>
                  </a:ext>
                </a:extLst>
              </a:tr>
              <a:tr h="433195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771596"/>
                  </a:ext>
                </a:extLst>
              </a:tr>
              <a:tr h="418104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1914751"/>
                  </a:ext>
                </a:extLst>
              </a:tr>
              <a:tr h="418104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2511390"/>
                  </a:ext>
                </a:extLst>
              </a:tr>
              <a:tr h="418104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377725"/>
                  </a:ext>
                </a:extLst>
              </a:tr>
            </a:tbl>
          </a:graphicData>
        </a:graphic>
      </p:graphicFrame>
      <p:grpSp>
        <p:nvGrpSpPr>
          <p:cNvPr id="59" name="그룹 58"/>
          <p:cNvGrpSpPr/>
          <p:nvPr/>
        </p:nvGrpSpPr>
        <p:grpSpPr>
          <a:xfrm>
            <a:off x="11809271" y="2396283"/>
            <a:ext cx="305105" cy="2645583"/>
            <a:chOff x="2372519" y="3505248"/>
            <a:chExt cx="190205" cy="2368290"/>
          </a:xfrm>
        </p:grpSpPr>
        <p:sp>
          <p:nvSpPr>
            <p:cNvPr id="60" name="직사각형 59"/>
            <p:cNvSpPr/>
            <p:nvPr/>
          </p:nvSpPr>
          <p:spPr>
            <a:xfrm>
              <a:off x="2399251" y="3550638"/>
              <a:ext cx="122338" cy="2311512"/>
            </a:xfrm>
            <a:prstGeom prst="rect">
              <a:avLst/>
            </a:prstGeom>
            <a:solidFill>
              <a:schemeClr val="bg1">
                <a:lumMod val="75000"/>
                <a:alpha val="29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2404845" y="3657599"/>
              <a:ext cx="109506" cy="1290458"/>
            </a:xfrm>
            <a:prstGeom prst="rect">
              <a:avLst/>
            </a:prstGeom>
            <a:solidFill>
              <a:schemeClr val="bg1">
                <a:lumMod val="50000"/>
                <a:alpha val="49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=</a:t>
              </a:r>
              <a:endParaRPr lang="ko-KR" alt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2372520" y="3505248"/>
              <a:ext cx="190204" cy="177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▲</a:t>
              </a: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2372519" y="5696025"/>
              <a:ext cx="190204" cy="177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▼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33936952-F8AD-4FB8-9C3E-5DFE766CBF6A}"/>
              </a:ext>
            </a:extLst>
          </p:cNvPr>
          <p:cNvSpPr txBox="1"/>
          <p:nvPr/>
        </p:nvSpPr>
        <p:spPr>
          <a:xfrm>
            <a:off x="11246815" y="3017512"/>
            <a:ext cx="474027" cy="2308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3936952-F8AD-4FB8-9C3E-5DFE766CBF6A}"/>
              </a:ext>
            </a:extLst>
          </p:cNvPr>
          <p:cNvSpPr txBox="1"/>
          <p:nvPr/>
        </p:nvSpPr>
        <p:spPr>
          <a:xfrm>
            <a:off x="11246814" y="3485362"/>
            <a:ext cx="474027" cy="2308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3936952-F8AD-4FB8-9C3E-5DFE766CBF6A}"/>
              </a:ext>
            </a:extLst>
          </p:cNvPr>
          <p:cNvSpPr txBox="1"/>
          <p:nvPr/>
        </p:nvSpPr>
        <p:spPr>
          <a:xfrm>
            <a:off x="11249337" y="3876067"/>
            <a:ext cx="474027" cy="2308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3936952-F8AD-4FB8-9C3E-5DFE766CBF6A}"/>
              </a:ext>
            </a:extLst>
          </p:cNvPr>
          <p:cNvSpPr txBox="1"/>
          <p:nvPr/>
        </p:nvSpPr>
        <p:spPr>
          <a:xfrm>
            <a:off x="11251624" y="4307019"/>
            <a:ext cx="474027" cy="2308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3936952-F8AD-4FB8-9C3E-5DFE766CBF6A}"/>
              </a:ext>
            </a:extLst>
          </p:cNvPr>
          <p:cNvSpPr txBox="1"/>
          <p:nvPr/>
        </p:nvSpPr>
        <p:spPr>
          <a:xfrm>
            <a:off x="11242717" y="4728153"/>
            <a:ext cx="474027" cy="2308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11EE4C1-2548-48D6-9322-B5004623296A}"/>
              </a:ext>
            </a:extLst>
          </p:cNvPr>
          <p:cNvSpPr txBox="1"/>
          <p:nvPr/>
        </p:nvSpPr>
        <p:spPr>
          <a:xfrm>
            <a:off x="3781947" y="1212790"/>
            <a:ext cx="2333103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2"/>
                </a:solidFill>
              </a:rPr>
              <a:t>연회장 예약 조회</a:t>
            </a:r>
            <a:r>
              <a:rPr lang="en-US" altLang="ko-KR" sz="1600" b="1" dirty="0">
                <a:solidFill>
                  <a:schemeClr val="tx2"/>
                </a:solidFill>
              </a:rPr>
              <a:t>/ </a:t>
            </a:r>
            <a:r>
              <a:rPr lang="ko-KR" altLang="en-US" sz="1600" b="1" dirty="0">
                <a:solidFill>
                  <a:schemeClr val="tx2"/>
                </a:solidFill>
              </a:rPr>
              <a:t>취소</a:t>
            </a:r>
            <a:endParaRPr lang="en-US" altLang="ko-KR" sz="1600" b="1" dirty="0">
              <a:solidFill>
                <a:schemeClr val="tx2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3E57250-0138-4274-81B6-8CC479504250}"/>
              </a:ext>
            </a:extLst>
          </p:cNvPr>
          <p:cNvSpPr txBox="1"/>
          <p:nvPr/>
        </p:nvSpPr>
        <p:spPr>
          <a:xfrm>
            <a:off x="5010607" y="1747773"/>
            <a:ext cx="71924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유재석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DD20574-AE65-4B52-AE69-B6EFF495F2DD}"/>
              </a:ext>
            </a:extLst>
          </p:cNvPr>
          <p:cNvSpPr txBox="1"/>
          <p:nvPr/>
        </p:nvSpPr>
        <p:spPr>
          <a:xfrm>
            <a:off x="7844807" y="1747773"/>
            <a:ext cx="171887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010-7854-3498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A5F45F-DB71-4343-8F8F-5C6A06E55BEF}"/>
              </a:ext>
            </a:extLst>
          </p:cNvPr>
          <p:cNvSpPr txBox="1"/>
          <p:nvPr/>
        </p:nvSpPr>
        <p:spPr>
          <a:xfrm>
            <a:off x="3809253" y="3022951"/>
            <a:ext cx="6727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유재석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6B957B4-6F66-4D1D-B457-3B8DB2334C0E}"/>
              </a:ext>
            </a:extLst>
          </p:cNvPr>
          <p:cNvSpPr txBox="1"/>
          <p:nvPr/>
        </p:nvSpPr>
        <p:spPr>
          <a:xfrm>
            <a:off x="4319833" y="3034076"/>
            <a:ext cx="14889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010-7854-3498</a:t>
            </a:r>
            <a:endParaRPr lang="ko-KR" altLang="en-US" sz="1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C7B6580-9044-469C-B416-6730E68658B8}"/>
              </a:ext>
            </a:extLst>
          </p:cNvPr>
          <p:cNvSpPr txBox="1"/>
          <p:nvPr/>
        </p:nvSpPr>
        <p:spPr>
          <a:xfrm>
            <a:off x="5320732" y="3034076"/>
            <a:ext cx="10288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YEONAM</a:t>
            </a:r>
            <a:endParaRPr lang="ko-KR" altLang="en-US" sz="10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E871BD-7AE3-4559-A937-092CE92C213E}"/>
              </a:ext>
            </a:extLst>
          </p:cNvPr>
          <p:cNvSpPr txBox="1"/>
          <p:nvPr/>
        </p:nvSpPr>
        <p:spPr>
          <a:xfrm>
            <a:off x="6049886" y="3034076"/>
            <a:ext cx="18679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hello@ajou.ac.kr</a:t>
            </a:r>
            <a:endParaRPr lang="ko-KR" altLang="en-US" sz="10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8ADCDCF-D218-4B4E-8EFB-B0FD0E4BDCB8}"/>
              </a:ext>
            </a:extLst>
          </p:cNvPr>
          <p:cNvSpPr txBox="1"/>
          <p:nvPr/>
        </p:nvSpPr>
        <p:spPr>
          <a:xfrm>
            <a:off x="7120797" y="3035171"/>
            <a:ext cx="18679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무한도전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354F47C-5E1D-4695-B2D8-EF39A147E83A}"/>
              </a:ext>
            </a:extLst>
          </p:cNvPr>
          <p:cNvSpPr txBox="1"/>
          <p:nvPr/>
        </p:nvSpPr>
        <p:spPr>
          <a:xfrm>
            <a:off x="7849960" y="3018774"/>
            <a:ext cx="18679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촬영</a:t>
            </a:r>
            <a:endParaRPr lang="ko-KR" altLang="en-US" sz="10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00DD9E2-5E42-486D-A047-F554BC7B7119}"/>
              </a:ext>
            </a:extLst>
          </p:cNvPr>
          <p:cNvSpPr txBox="1"/>
          <p:nvPr/>
        </p:nvSpPr>
        <p:spPr>
          <a:xfrm>
            <a:off x="8598553" y="3002377"/>
            <a:ext cx="18679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X</a:t>
            </a:r>
            <a:endParaRPr lang="ko-KR" altLang="en-US" sz="10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A21AA2-8D5E-4488-844A-8F7CBF888CA8}"/>
              </a:ext>
            </a:extLst>
          </p:cNvPr>
          <p:cNvSpPr txBox="1"/>
          <p:nvPr/>
        </p:nvSpPr>
        <p:spPr>
          <a:xfrm>
            <a:off x="9104994" y="2999267"/>
            <a:ext cx="18679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O</a:t>
            </a:r>
            <a:endParaRPr lang="ko-KR" altLang="en-US" sz="10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ED19615-EBD1-4A20-AC6A-9F3591D07C46}"/>
              </a:ext>
            </a:extLst>
          </p:cNvPr>
          <p:cNvSpPr txBox="1"/>
          <p:nvPr/>
        </p:nvSpPr>
        <p:spPr>
          <a:xfrm>
            <a:off x="9717553" y="3012129"/>
            <a:ext cx="18679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100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B66AD74-B0F8-4E2C-9547-D229328D2916}"/>
              </a:ext>
            </a:extLst>
          </p:cNvPr>
          <p:cNvSpPr txBox="1"/>
          <p:nvPr/>
        </p:nvSpPr>
        <p:spPr>
          <a:xfrm>
            <a:off x="10264608" y="2932873"/>
            <a:ext cx="943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/>
              <a:t>21.06.15</a:t>
            </a:r>
          </a:p>
          <a:p>
            <a:pPr algn="ctr"/>
            <a:r>
              <a:rPr lang="en-US" altLang="ko-KR" sz="1000" dirty="0"/>
              <a:t>06:00-19:00</a:t>
            </a:r>
          </a:p>
        </p:txBody>
      </p:sp>
    </p:spTree>
    <p:extLst>
      <p:ext uri="{BB962C8B-B14F-4D97-AF65-F5344CB8AC3E}">
        <p14:creationId xmlns:p14="http://schemas.microsoft.com/office/powerpoint/2010/main" val="3252502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flipV="1">
            <a:off x="3688676" y="595797"/>
            <a:ext cx="8401724" cy="4453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654667" y="457199"/>
            <a:ext cx="1869576" cy="64008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476656"/>
            <a:ext cx="1674124" cy="63910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" y="476814"/>
            <a:ext cx="1674120" cy="4393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리조트 관리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" y="919021"/>
          <a:ext cx="1674123" cy="192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123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400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체크인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체크아웃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예약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58336"/>
                  </a:ext>
                </a:extLst>
              </a:tr>
              <a:tr h="3818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연회장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714171"/>
                  </a:ext>
                </a:extLst>
              </a:tr>
              <a:tr h="3722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고객 관리 ▶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335313"/>
                  </a:ext>
                </a:extLst>
              </a:tr>
              <a:tr h="372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시설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654166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0" y="-2553"/>
            <a:ext cx="12192000" cy="4669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51351"/>
            <a:ext cx="217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DASAN RESORT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23443" y="89661"/>
            <a:ext cx="1101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관리자</a:t>
            </a:r>
            <a:r>
              <a:rPr lang="ko-KR" altLang="en-US" sz="1400" dirty="0">
                <a:solidFill>
                  <a:schemeClr val="bg1"/>
                </a:solidFill>
              </a:rPr>
              <a:t> 님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011704" y="103245"/>
            <a:ext cx="972766" cy="26043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로그아웃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688676" y="696490"/>
            <a:ext cx="2041180" cy="344680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666990" y="1041169"/>
            <a:ext cx="8401724" cy="569345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558985" y="556873"/>
            <a:ext cx="1266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×</a:t>
            </a:r>
            <a:endParaRPr lang="ko-KR" altLang="en-US" sz="28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5345071" y="660521"/>
            <a:ext cx="44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×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-3669" y="2856172"/>
            <a:ext cx="1674120" cy="4393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요금 관리</a:t>
            </a: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-3670" y="3316826"/>
          <a:ext cx="1674123" cy="1200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123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요금 조회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요금</a:t>
                      </a:r>
                      <a:r>
                        <a:rPr lang="ko-KR" altLang="en-US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설정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58336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환불 정책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99258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1674120" y="2101164"/>
          <a:ext cx="1850123" cy="365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0123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3653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고객 정보 조회 ▶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</a:tbl>
          </a:graphicData>
        </a:graphic>
      </p:graphicFrame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6AE2DA74-378C-4D29-B25D-19411C978451}"/>
              </a:ext>
            </a:extLst>
          </p:cNvPr>
          <p:cNvSpPr/>
          <p:nvPr/>
        </p:nvSpPr>
        <p:spPr>
          <a:xfrm>
            <a:off x="7150646" y="2675446"/>
            <a:ext cx="1240780" cy="426915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dirty="0"/>
              <a:t>조회</a:t>
            </a:r>
          </a:p>
        </p:txBody>
      </p: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CD2BF153-00F9-4B5A-B16B-5805D7ED1370}"/>
              </a:ext>
            </a:extLst>
          </p:cNvPr>
          <p:cNvSpPr/>
          <p:nvPr/>
        </p:nvSpPr>
        <p:spPr>
          <a:xfrm>
            <a:off x="4747879" y="1763034"/>
            <a:ext cx="5844663" cy="70140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9" name="그림 148" descr="밤하늘이(가) 표시된 사진&#10;&#10;자동 생성된 설명">
            <a:extLst>
              <a:ext uri="{FF2B5EF4-FFF2-40B4-BE49-F238E27FC236}">
                <a16:creationId xmlns:a16="http://schemas.microsoft.com/office/drawing/2014/main" id="{4354B7CC-A1CB-4BFB-B7C5-A95DF48AD19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3823" y="1883882"/>
            <a:ext cx="459708" cy="459708"/>
          </a:xfrm>
          <a:prstGeom prst="rect">
            <a:avLst/>
          </a:prstGeom>
        </p:spPr>
      </p:pic>
      <p:sp>
        <p:nvSpPr>
          <p:cNvPr id="150" name="TextBox 149">
            <a:extLst>
              <a:ext uri="{FF2B5EF4-FFF2-40B4-BE49-F238E27FC236}">
                <a16:creationId xmlns:a16="http://schemas.microsoft.com/office/drawing/2014/main" id="{EBC0CEF2-C326-42AB-A6DA-A740EE36D9E0}"/>
              </a:ext>
            </a:extLst>
          </p:cNvPr>
          <p:cNvSpPr txBox="1"/>
          <p:nvPr/>
        </p:nvSpPr>
        <p:spPr>
          <a:xfrm>
            <a:off x="4839241" y="1849151"/>
            <a:ext cx="2993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75000"/>
                  </a:schemeClr>
                </a:solidFill>
              </a:rPr>
              <a:t>고객 이름 입력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11EE4C1-2548-48D6-9322-B5004623296A}"/>
              </a:ext>
            </a:extLst>
          </p:cNvPr>
          <p:cNvSpPr txBox="1"/>
          <p:nvPr/>
        </p:nvSpPr>
        <p:spPr>
          <a:xfrm>
            <a:off x="3781947" y="1209435"/>
            <a:ext cx="1671663" cy="34190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2"/>
                </a:solidFill>
              </a:rPr>
              <a:t>고객 정보 조회</a:t>
            </a:r>
            <a:endParaRPr lang="en-US" altLang="ko-KR" sz="1600" b="1" dirty="0">
              <a:solidFill>
                <a:schemeClr val="tx2"/>
              </a:solidFill>
            </a:endParaRPr>
          </a:p>
        </p:txBody>
      </p:sp>
      <p:graphicFrame>
        <p:nvGraphicFramePr>
          <p:cNvPr id="43" name="표 42"/>
          <p:cNvGraphicFramePr>
            <a:graphicFrameLocks noGrp="1"/>
          </p:cNvGraphicFramePr>
          <p:nvPr/>
        </p:nvGraphicFramePr>
        <p:xfrm>
          <a:off x="3781948" y="3764378"/>
          <a:ext cx="8015713" cy="25853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4326">
                  <a:extLst>
                    <a:ext uri="{9D8B030D-6E8A-4147-A177-3AD203B41FA5}">
                      <a16:colId xmlns:a16="http://schemas.microsoft.com/office/drawing/2014/main" val="2364386554"/>
                    </a:ext>
                  </a:extLst>
                </a:gridCol>
                <a:gridCol w="1324457">
                  <a:extLst>
                    <a:ext uri="{9D8B030D-6E8A-4147-A177-3AD203B41FA5}">
                      <a16:colId xmlns:a16="http://schemas.microsoft.com/office/drawing/2014/main" val="2144129247"/>
                    </a:ext>
                  </a:extLst>
                </a:gridCol>
                <a:gridCol w="1606413">
                  <a:extLst>
                    <a:ext uri="{9D8B030D-6E8A-4147-A177-3AD203B41FA5}">
                      <a16:colId xmlns:a16="http://schemas.microsoft.com/office/drawing/2014/main" val="3152592532"/>
                    </a:ext>
                  </a:extLst>
                </a:gridCol>
                <a:gridCol w="1681618">
                  <a:extLst>
                    <a:ext uri="{9D8B030D-6E8A-4147-A177-3AD203B41FA5}">
                      <a16:colId xmlns:a16="http://schemas.microsoft.com/office/drawing/2014/main" val="1331175288"/>
                    </a:ext>
                  </a:extLst>
                </a:gridCol>
                <a:gridCol w="1054155">
                  <a:extLst>
                    <a:ext uri="{9D8B030D-6E8A-4147-A177-3AD203B41FA5}">
                      <a16:colId xmlns:a16="http://schemas.microsoft.com/office/drawing/2014/main" val="2242368745"/>
                    </a:ext>
                  </a:extLst>
                </a:gridCol>
                <a:gridCol w="1204744">
                  <a:extLst>
                    <a:ext uri="{9D8B030D-6E8A-4147-A177-3AD203B41FA5}">
                      <a16:colId xmlns:a16="http://schemas.microsoft.com/office/drawing/2014/main" val="121364181"/>
                    </a:ext>
                  </a:extLst>
                </a:gridCol>
              </a:tblGrid>
              <a:tr h="4797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 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생년월일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연락처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마일리지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특이사항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585696"/>
                  </a:ext>
                </a:extLst>
              </a:tr>
              <a:tr h="4181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맑은 고딕" panose="020B0503020000020004" pitchFamily="50" charset="-127"/>
                          <a:ea typeface="+mn-ea"/>
                        </a:rPr>
                        <a:t>abc@ajou.ac.kr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err="1"/>
                        <a:t>김아주</a:t>
                      </a:r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맑은 고딕" panose="020B0503020000020004" pitchFamily="50" charset="-127"/>
                          <a:ea typeface="+mn-ea"/>
                        </a:rPr>
                        <a:t>93.01.01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맑은 고딕" panose="020B0503020000020004" pitchFamily="50" charset="-127"/>
                          <a:ea typeface="+mn-ea"/>
                        </a:rPr>
                        <a:t>010-1234-5678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3,000</a:t>
                      </a:r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261586"/>
                  </a:ext>
                </a:extLst>
              </a:tr>
              <a:tr h="43319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맑은 고딕" panose="020B0503020000020004" pitchFamily="50" charset="-127"/>
                          <a:ea typeface="+mn-ea"/>
                        </a:rPr>
                        <a:t>ajou@ajou.ac.kr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 err="1"/>
                        <a:t>김아주</a:t>
                      </a:r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맑은 고딕" panose="020B0503020000020004" pitchFamily="50" charset="-127"/>
                          <a:ea typeface="+mn-ea"/>
                        </a:rPr>
                        <a:t>85.09.22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맑은 고딕" panose="020B0503020000020004" pitchFamily="50" charset="-127"/>
                          <a:ea typeface="+mn-ea"/>
                        </a:rPr>
                        <a:t>010-4983-7834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5,500</a:t>
                      </a:r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771596"/>
                  </a:ext>
                </a:extLst>
              </a:tr>
              <a:tr h="418104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1914751"/>
                  </a:ext>
                </a:extLst>
              </a:tr>
              <a:tr h="418104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2511390"/>
                  </a:ext>
                </a:extLst>
              </a:tr>
              <a:tr h="418104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377725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694C60D1-864B-4CDD-8792-18E7C491E44B}"/>
              </a:ext>
            </a:extLst>
          </p:cNvPr>
          <p:cNvSpPr txBox="1"/>
          <p:nvPr/>
        </p:nvSpPr>
        <p:spPr>
          <a:xfrm>
            <a:off x="3770421" y="3441114"/>
            <a:ext cx="2181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 결과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69138C6E-226D-41DD-AC09-A90106F13A21}"/>
              </a:ext>
            </a:extLst>
          </p:cNvPr>
          <p:cNvCxnSpPr>
            <a:cxnSpLocks/>
          </p:cNvCxnSpPr>
          <p:nvPr/>
        </p:nvCxnSpPr>
        <p:spPr>
          <a:xfrm>
            <a:off x="3825245" y="3316509"/>
            <a:ext cx="8115642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그래픽 43" descr="터치 스크린 단색으로 채워진">
            <a:extLst>
              <a:ext uri="{FF2B5EF4-FFF2-40B4-BE49-F238E27FC236}">
                <a16:creationId xmlns:a16="http://schemas.microsoft.com/office/drawing/2014/main" id="{C519EA83-602B-48E4-BA57-D3ED17F71A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6565" y="4477776"/>
            <a:ext cx="278870" cy="26408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FB94630C-88EF-437A-AED3-7DB8ABDDAA1A}"/>
              </a:ext>
            </a:extLst>
          </p:cNvPr>
          <p:cNvSpPr txBox="1"/>
          <p:nvPr/>
        </p:nvSpPr>
        <p:spPr>
          <a:xfrm>
            <a:off x="3731301" y="729254"/>
            <a:ext cx="1577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 정보 조회</a:t>
            </a:r>
          </a:p>
        </p:txBody>
      </p:sp>
      <p:grpSp>
        <p:nvGrpSpPr>
          <p:cNvPr id="65" name="그룹 64"/>
          <p:cNvGrpSpPr/>
          <p:nvPr/>
        </p:nvGrpSpPr>
        <p:grpSpPr>
          <a:xfrm>
            <a:off x="11763609" y="3704134"/>
            <a:ext cx="305105" cy="2645583"/>
            <a:chOff x="2372519" y="3505248"/>
            <a:chExt cx="190205" cy="2368290"/>
          </a:xfrm>
        </p:grpSpPr>
        <p:sp>
          <p:nvSpPr>
            <p:cNvPr id="66" name="직사각형 65"/>
            <p:cNvSpPr/>
            <p:nvPr/>
          </p:nvSpPr>
          <p:spPr>
            <a:xfrm>
              <a:off x="2399251" y="3550638"/>
              <a:ext cx="122338" cy="2311512"/>
            </a:xfrm>
            <a:prstGeom prst="rect">
              <a:avLst/>
            </a:prstGeom>
            <a:solidFill>
              <a:schemeClr val="bg1">
                <a:lumMod val="75000"/>
                <a:alpha val="29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404845" y="3657599"/>
              <a:ext cx="109506" cy="1290458"/>
            </a:xfrm>
            <a:prstGeom prst="rect">
              <a:avLst/>
            </a:prstGeom>
            <a:solidFill>
              <a:schemeClr val="bg1">
                <a:lumMod val="50000"/>
                <a:alpha val="49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=</a:t>
              </a:r>
              <a:endParaRPr lang="ko-KR" alt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2372520" y="3505248"/>
              <a:ext cx="190204" cy="177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▲</a:t>
              </a: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2372519" y="5696025"/>
              <a:ext cx="190204" cy="177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▼</a:t>
              </a:r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F9F440DF-42F7-4618-913B-5AE4D97C4D7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283" y="3587058"/>
            <a:ext cx="162943" cy="16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0425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flipV="1">
            <a:off x="3688676" y="595797"/>
            <a:ext cx="8401724" cy="4453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654667" y="457199"/>
            <a:ext cx="1869576" cy="64008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0" y="476656"/>
            <a:ext cx="1674124" cy="63910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" y="476814"/>
            <a:ext cx="1674120" cy="4393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리조트 관리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" y="919021"/>
          <a:ext cx="1674123" cy="192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123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400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체크인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체크아웃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예약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58336"/>
                  </a:ext>
                </a:extLst>
              </a:tr>
              <a:tr h="3818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연회장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714171"/>
                  </a:ext>
                </a:extLst>
              </a:tr>
              <a:tr h="3722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고객 관리 ▶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335313"/>
                  </a:ext>
                </a:extLst>
              </a:tr>
              <a:tr h="372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시설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654166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0" y="-2553"/>
            <a:ext cx="12192000" cy="4669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51351"/>
            <a:ext cx="217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DASAN RESORT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23443" y="89661"/>
            <a:ext cx="1101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관리자</a:t>
            </a:r>
            <a:r>
              <a:rPr lang="ko-KR" altLang="en-US" sz="1400" dirty="0">
                <a:solidFill>
                  <a:schemeClr val="bg1"/>
                </a:solidFill>
              </a:rPr>
              <a:t> 님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011704" y="103245"/>
            <a:ext cx="972766" cy="26043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로그아웃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688676" y="696490"/>
            <a:ext cx="2041180" cy="344680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666990" y="1041169"/>
            <a:ext cx="8401724" cy="569345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558985" y="556873"/>
            <a:ext cx="1266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×</a:t>
            </a:r>
            <a:endParaRPr lang="ko-KR" altLang="en-US" sz="28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5345071" y="660521"/>
            <a:ext cx="44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×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-3669" y="2856172"/>
            <a:ext cx="1674120" cy="4393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요금 관리</a:t>
            </a: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-3670" y="3316826"/>
          <a:ext cx="1674123" cy="1200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123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요금 조회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요금</a:t>
                      </a:r>
                      <a:r>
                        <a:rPr lang="ko-KR" altLang="en-US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설정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58336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환불 정책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99258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1674120" y="2101164"/>
          <a:ext cx="1850123" cy="365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0123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3653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고객 정보 조회 ▶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FB94630C-88EF-437A-AED3-7DB8ABDDAA1A}"/>
              </a:ext>
            </a:extLst>
          </p:cNvPr>
          <p:cNvSpPr txBox="1"/>
          <p:nvPr/>
        </p:nvSpPr>
        <p:spPr>
          <a:xfrm>
            <a:off x="3731301" y="729254"/>
            <a:ext cx="1577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 정보 조회</a:t>
            </a:r>
          </a:p>
        </p:txBody>
      </p:sp>
      <p:graphicFrame>
        <p:nvGraphicFramePr>
          <p:cNvPr id="52" name="표 51"/>
          <p:cNvGraphicFramePr>
            <a:graphicFrameLocks noGrp="1"/>
          </p:cNvGraphicFramePr>
          <p:nvPr/>
        </p:nvGraphicFramePr>
        <p:xfrm>
          <a:off x="4301692" y="1637425"/>
          <a:ext cx="7132319" cy="50789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4893">
                  <a:extLst>
                    <a:ext uri="{9D8B030D-6E8A-4147-A177-3AD203B41FA5}">
                      <a16:colId xmlns:a16="http://schemas.microsoft.com/office/drawing/2014/main" val="2364386554"/>
                    </a:ext>
                  </a:extLst>
                </a:gridCol>
                <a:gridCol w="1188286">
                  <a:extLst>
                    <a:ext uri="{9D8B030D-6E8A-4147-A177-3AD203B41FA5}">
                      <a16:colId xmlns:a16="http://schemas.microsoft.com/office/drawing/2014/main" val="2176050623"/>
                    </a:ext>
                  </a:extLst>
                </a:gridCol>
                <a:gridCol w="1176161">
                  <a:extLst>
                    <a:ext uri="{9D8B030D-6E8A-4147-A177-3AD203B41FA5}">
                      <a16:colId xmlns:a16="http://schemas.microsoft.com/office/drawing/2014/main" val="3706896921"/>
                    </a:ext>
                  </a:extLst>
                </a:gridCol>
                <a:gridCol w="1273163">
                  <a:extLst>
                    <a:ext uri="{9D8B030D-6E8A-4147-A177-3AD203B41FA5}">
                      <a16:colId xmlns:a16="http://schemas.microsoft.com/office/drawing/2014/main" val="3486279259"/>
                    </a:ext>
                  </a:extLst>
                </a:gridCol>
                <a:gridCol w="994281">
                  <a:extLst>
                    <a:ext uri="{9D8B030D-6E8A-4147-A177-3AD203B41FA5}">
                      <a16:colId xmlns:a16="http://schemas.microsoft.com/office/drawing/2014/main" val="885406452"/>
                    </a:ext>
                  </a:extLst>
                </a:gridCol>
                <a:gridCol w="1115535">
                  <a:extLst>
                    <a:ext uri="{9D8B030D-6E8A-4147-A177-3AD203B41FA5}">
                      <a16:colId xmlns:a16="http://schemas.microsoft.com/office/drawing/2014/main" val="3379628698"/>
                    </a:ext>
                  </a:extLst>
                </a:gridCol>
              </a:tblGrid>
              <a:tr h="266655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고객 개인 정보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24527"/>
                  </a:ext>
                </a:extLst>
              </a:tr>
              <a:tr h="2666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고객 </a:t>
                      </a:r>
                      <a:r>
                        <a:rPr lang="en-US" altLang="ko-KR" sz="1200" dirty="0"/>
                        <a:t>ID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abc@ajou.ac.kr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585696"/>
                  </a:ext>
                </a:extLst>
              </a:tr>
              <a:tr h="2666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이름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latin typeface="맑은 고딕" panose="020B0503020000020004" pitchFamily="50" charset="-127"/>
                          <a:ea typeface="+mn-ea"/>
                        </a:rPr>
                        <a:t>김아주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261586"/>
                  </a:ext>
                </a:extLst>
              </a:tr>
              <a:tr h="2666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맑은 고딕" panose="020B0503020000020004" pitchFamily="50" charset="-127"/>
                          <a:ea typeface="+mn-ea"/>
                        </a:rPr>
                        <a:t>연락처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010-1234-5678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771596"/>
                  </a:ext>
                </a:extLst>
              </a:tr>
              <a:tr h="2666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생년월일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93.01.01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914751"/>
                  </a:ext>
                </a:extLst>
              </a:tr>
              <a:tr h="2666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마일리지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맑은 고딕" panose="020B0503020000020004" pitchFamily="50" charset="-127"/>
                          <a:ea typeface="+mn-ea"/>
                        </a:rPr>
                        <a:t>3,000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511390"/>
                  </a:ext>
                </a:extLst>
              </a:tr>
              <a:tr h="4964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고객 특이사항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377725"/>
                  </a:ext>
                </a:extLst>
              </a:tr>
              <a:tr h="345741"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/>
                        <a:t>이용 내역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056075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이용 예정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585179"/>
                  </a:ext>
                </a:extLst>
              </a:tr>
              <a:tr h="26665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/>
                        <a:t>예약 </a:t>
                      </a:r>
                      <a:r>
                        <a:rPr lang="en-US" altLang="ko-KR" sz="1200" b="0" dirty="0"/>
                        <a:t>ID</a:t>
                      </a:r>
                      <a:endParaRPr lang="ko-KR" altLang="en-US" sz="12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체크인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객실 정보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객실 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인원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셔틀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2237790"/>
                  </a:ext>
                </a:extLst>
              </a:tr>
              <a:tr h="2666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00001</a:t>
                      </a:r>
                      <a:endParaRPr lang="ko-KR" altLang="en-US" sz="12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2021.07.02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디럭스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실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r>
                        <a:rPr lang="ko-KR" altLang="en-US" sz="1200" dirty="0"/>
                        <a:t>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Y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5153135"/>
                  </a:ext>
                </a:extLst>
              </a:tr>
              <a:tr h="2666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/>
                        <a:t>이용 중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6048730"/>
                  </a:ext>
                </a:extLst>
              </a:tr>
              <a:tr h="2666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/>
                        <a:t>투숙 중인 객실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체크인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체크아웃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셔틀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영수증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이용 정보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8177936"/>
                  </a:ext>
                </a:extLst>
              </a:tr>
              <a:tr h="2666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101</a:t>
                      </a:r>
                      <a:endParaRPr lang="ko-KR" altLang="en-US" sz="12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2021.06.22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2021.06.23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Y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287939"/>
                  </a:ext>
                </a:extLst>
              </a:tr>
              <a:tr h="2666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/>
                        <a:t>이용 완료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328363"/>
                  </a:ext>
                </a:extLst>
              </a:tr>
              <a:tr h="2666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/>
                        <a:t>체크인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체크아웃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영수증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이용 정보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516569"/>
                  </a:ext>
                </a:extLst>
              </a:tr>
              <a:tr h="26665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/>
                        <a:t>2021.06.15</a:t>
                      </a:r>
                      <a:endParaRPr lang="ko-KR" altLang="en-US" sz="1200" b="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2021.06.16</a:t>
                      </a:r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670726"/>
                  </a:ext>
                </a:extLst>
              </a:tr>
            </a:tbl>
          </a:graphicData>
        </a:graphic>
      </p:graphicFrame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A7F3568C-2A07-4EDB-BF26-313BAE991C32}"/>
              </a:ext>
            </a:extLst>
          </p:cNvPr>
          <p:cNvSpPr/>
          <p:nvPr/>
        </p:nvSpPr>
        <p:spPr>
          <a:xfrm>
            <a:off x="9548105" y="3450045"/>
            <a:ext cx="555501" cy="21575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저장</a:t>
            </a:r>
          </a:p>
        </p:txBody>
      </p:sp>
      <p:sp>
        <p:nvSpPr>
          <p:cNvPr id="142" name="직사각형 141">
            <a:extLst>
              <a:ext uri="{FF2B5EF4-FFF2-40B4-BE49-F238E27FC236}">
                <a16:creationId xmlns:a16="http://schemas.microsoft.com/office/drawing/2014/main" id="{C90D2FB0-29D2-4352-8B1C-6CB56405414A}"/>
              </a:ext>
            </a:extLst>
          </p:cNvPr>
          <p:cNvSpPr/>
          <p:nvPr/>
        </p:nvSpPr>
        <p:spPr>
          <a:xfrm>
            <a:off x="6448751" y="2816331"/>
            <a:ext cx="437055" cy="187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조회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38BBC18-104F-4BA6-AEA3-73658DD80D76}"/>
              </a:ext>
            </a:extLst>
          </p:cNvPr>
          <p:cNvSpPr/>
          <p:nvPr/>
        </p:nvSpPr>
        <p:spPr>
          <a:xfrm>
            <a:off x="5767246" y="3367272"/>
            <a:ext cx="3702023" cy="34708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DAF0323B-8304-4FE5-95B2-9CDDDB8920F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013" y="5652452"/>
            <a:ext cx="203866" cy="203866"/>
          </a:xfrm>
          <a:prstGeom prst="rect">
            <a:avLst/>
          </a:prstGeom>
        </p:spPr>
      </p:pic>
      <p:pic>
        <p:nvPicPr>
          <p:cNvPr id="55" name="그림 54" descr="밤하늘이(가) 표시된 사진&#10;&#10;자동 생성된 설명">
            <a:extLst>
              <a:ext uri="{FF2B5EF4-FFF2-40B4-BE49-F238E27FC236}">
                <a16:creationId xmlns:a16="http://schemas.microsoft.com/office/drawing/2014/main" id="{4354B7CC-A1CB-4BFB-B7C5-A95DF48AD19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831" y="5660406"/>
            <a:ext cx="175984" cy="175984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DAF0323B-8304-4FE5-95B2-9CDDDB8920F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673" y="6482422"/>
            <a:ext cx="203866" cy="203866"/>
          </a:xfrm>
          <a:prstGeom prst="rect">
            <a:avLst/>
          </a:prstGeom>
        </p:spPr>
      </p:pic>
      <p:pic>
        <p:nvPicPr>
          <p:cNvPr id="58" name="그림 57" descr="밤하늘이(가) 표시된 사진&#10;&#10;자동 생성된 설명">
            <a:extLst>
              <a:ext uri="{FF2B5EF4-FFF2-40B4-BE49-F238E27FC236}">
                <a16:creationId xmlns:a16="http://schemas.microsoft.com/office/drawing/2014/main" id="{4354B7CC-A1CB-4BFB-B7C5-A95DF48AD19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511" y="6493852"/>
            <a:ext cx="175984" cy="175984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7072" y="1344313"/>
            <a:ext cx="162943" cy="162943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11EE4C1-2548-48D6-9322-B5004623296A}"/>
              </a:ext>
            </a:extLst>
          </p:cNvPr>
          <p:cNvSpPr txBox="1"/>
          <p:nvPr/>
        </p:nvSpPr>
        <p:spPr>
          <a:xfrm>
            <a:off x="3781947" y="1209435"/>
            <a:ext cx="1671663" cy="34190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2"/>
                </a:solidFill>
              </a:rPr>
              <a:t>고객 정보 조회</a:t>
            </a:r>
            <a:endParaRPr lang="en-US" altLang="ko-KR" sz="1600" b="1" dirty="0">
              <a:solidFill>
                <a:schemeClr val="tx2"/>
              </a:solidFill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11388752" y="1525465"/>
            <a:ext cx="315568" cy="5209163"/>
            <a:chOff x="2372519" y="3505248"/>
            <a:chExt cx="190205" cy="2368290"/>
          </a:xfrm>
        </p:grpSpPr>
        <p:sp>
          <p:nvSpPr>
            <p:cNvPr id="62" name="직사각형 61"/>
            <p:cNvSpPr/>
            <p:nvPr/>
          </p:nvSpPr>
          <p:spPr>
            <a:xfrm>
              <a:off x="2399251" y="3550638"/>
              <a:ext cx="122338" cy="2311512"/>
            </a:xfrm>
            <a:prstGeom prst="rect">
              <a:avLst/>
            </a:prstGeom>
            <a:solidFill>
              <a:schemeClr val="bg1">
                <a:lumMod val="75000"/>
                <a:alpha val="29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2404845" y="3657599"/>
              <a:ext cx="109506" cy="1290458"/>
            </a:xfrm>
            <a:prstGeom prst="rect">
              <a:avLst/>
            </a:prstGeom>
            <a:solidFill>
              <a:schemeClr val="bg1">
                <a:lumMod val="50000"/>
                <a:alpha val="49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=</a:t>
              </a:r>
              <a:endParaRPr lang="ko-KR" altLang="en-US" sz="1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372520" y="3505248"/>
              <a:ext cx="190204" cy="177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▲</a:t>
              </a: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2372519" y="5696025"/>
              <a:ext cx="190204" cy="17751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9082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flipV="1">
            <a:off x="3688676" y="595797"/>
            <a:ext cx="8401724" cy="4453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654667" y="457199"/>
            <a:ext cx="1869576" cy="64008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476656"/>
            <a:ext cx="1674124" cy="63910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" y="476814"/>
            <a:ext cx="1674120" cy="4393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리조트 관리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" y="919021"/>
          <a:ext cx="1674123" cy="192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123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400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체크인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체크아웃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예약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58336"/>
                  </a:ext>
                </a:extLst>
              </a:tr>
              <a:tr h="3818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연회장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714171"/>
                  </a:ext>
                </a:extLst>
              </a:tr>
              <a:tr h="3722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고객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335313"/>
                  </a:ext>
                </a:extLst>
              </a:tr>
              <a:tr h="372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시설 관리 ▶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654166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0" y="-2553"/>
            <a:ext cx="12192000" cy="4669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51351"/>
            <a:ext cx="217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DASAN RESORT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23443" y="89661"/>
            <a:ext cx="1101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관리자</a:t>
            </a:r>
            <a:r>
              <a:rPr lang="ko-KR" altLang="en-US" sz="1400" dirty="0">
                <a:solidFill>
                  <a:schemeClr val="bg1"/>
                </a:solidFill>
              </a:rPr>
              <a:t> 님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011704" y="103245"/>
            <a:ext cx="972766" cy="26043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로그아웃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5729856" y="696490"/>
            <a:ext cx="2041180" cy="3446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688676" y="696490"/>
            <a:ext cx="2041180" cy="344680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666990" y="1041169"/>
            <a:ext cx="8401724" cy="569345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558985" y="556873"/>
            <a:ext cx="531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×</a:t>
            </a:r>
            <a:endParaRPr lang="ko-KR" altLang="en-US" sz="28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390754" y="668775"/>
            <a:ext cx="44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×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45071" y="660521"/>
            <a:ext cx="44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×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-3669" y="2856172"/>
            <a:ext cx="1674120" cy="4393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요금 관리</a:t>
            </a: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-3670" y="3316826"/>
          <a:ext cx="1674123" cy="1200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123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요금 조회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요금</a:t>
                      </a:r>
                      <a:r>
                        <a:rPr lang="ko-KR" altLang="en-US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설정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58336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환불 정책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99258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1674120" y="2473256"/>
          <a:ext cx="1850123" cy="73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0123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3653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침대 ▶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3653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셔틀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99343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56CED433-7F44-4C55-9AD9-32C7571122AA}"/>
              </a:ext>
            </a:extLst>
          </p:cNvPr>
          <p:cNvSpPr txBox="1"/>
          <p:nvPr/>
        </p:nvSpPr>
        <p:spPr>
          <a:xfrm>
            <a:off x="3912831" y="1935389"/>
            <a:ext cx="146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침대 상태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A53742C-6693-4DD1-B85E-B0DDB115EDD0}"/>
              </a:ext>
            </a:extLst>
          </p:cNvPr>
          <p:cNvSpPr txBox="1"/>
          <p:nvPr/>
        </p:nvSpPr>
        <p:spPr>
          <a:xfrm>
            <a:off x="7889537" y="1924090"/>
            <a:ext cx="1023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침대 종류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11EE4C1-2548-48D6-9322-B5004623296A}"/>
              </a:ext>
            </a:extLst>
          </p:cNvPr>
          <p:cNvSpPr txBox="1"/>
          <p:nvPr/>
        </p:nvSpPr>
        <p:spPr>
          <a:xfrm>
            <a:off x="3781947" y="1209436"/>
            <a:ext cx="1315833" cy="3397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>
                <a:solidFill>
                  <a:schemeClr val="tx2"/>
                </a:solidFill>
              </a:rPr>
              <a:t>침대</a:t>
            </a:r>
            <a:endParaRPr lang="en-US" altLang="ko-KR" sz="1600" b="1" dirty="0">
              <a:solidFill>
                <a:schemeClr val="tx2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B94630C-88EF-437A-AED3-7DB8ABDDAA1A}"/>
              </a:ext>
            </a:extLst>
          </p:cNvPr>
          <p:cNvSpPr txBox="1"/>
          <p:nvPr/>
        </p:nvSpPr>
        <p:spPr>
          <a:xfrm>
            <a:off x="3731301" y="729254"/>
            <a:ext cx="1577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침대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94630C-88EF-437A-AED3-7DB8ABDDAA1A}"/>
              </a:ext>
            </a:extLst>
          </p:cNvPr>
          <p:cNvSpPr txBox="1"/>
          <p:nvPr/>
        </p:nvSpPr>
        <p:spPr>
          <a:xfrm>
            <a:off x="5783168" y="733391"/>
            <a:ext cx="1577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셔틀</a:t>
            </a:r>
            <a:endParaRPr lang="ko-KR" altLang="en-US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0AF8294-36F3-4EA7-A437-93BB248FC46D}"/>
              </a:ext>
            </a:extLst>
          </p:cNvPr>
          <p:cNvSpPr/>
          <p:nvPr/>
        </p:nvSpPr>
        <p:spPr>
          <a:xfrm>
            <a:off x="4848464" y="1908449"/>
            <a:ext cx="2318490" cy="3223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1E42054-61FE-4D05-B1A7-D44FF5E7AD99}"/>
              </a:ext>
            </a:extLst>
          </p:cNvPr>
          <p:cNvSpPr txBox="1"/>
          <p:nvPr/>
        </p:nvSpPr>
        <p:spPr>
          <a:xfrm>
            <a:off x="4880828" y="1936885"/>
            <a:ext cx="69860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</a:t>
            </a:r>
          </a:p>
        </p:txBody>
      </p:sp>
      <p:sp>
        <p:nvSpPr>
          <p:cNvPr id="58" name="이등변 삼각형 57">
            <a:extLst>
              <a:ext uri="{FF2B5EF4-FFF2-40B4-BE49-F238E27FC236}">
                <a16:creationId xmlns:a16="http://schemas.microsoft.com/office/drawing/2014/main" id="{58DF3505-9A0A-487E-A141-6E24E69E4A68}"/>
              </a:ext>
            </a:extLst>
          </p:cNvPr>
          <p:cNvSpPr/>
          <p:nvPr/>
        </p:nvSpPr>
        <p:spPr>
          <a:xfrm flipV="1">
            <a:off x="6888819" y="2005956"/>
            <a:ext cx="184845" cy="122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B0AF8294-36F3-4EA7-A437-93BB248FC46D}"/>
              </a:ext>
            </a:extLst>
          </p:cNvPr>
          <p:cNvSpPr/>
          <p:nvPr/>
        </p:nvSpPr>
        <p:spPr>
          <a:xfrm>
            <a:off x="8891620" y="1908449"/>
            <a:ext cx="2318490" cy="32232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1E42054-61FE-4D05-B1A7-D44FF5E7AD99}"/>
              </a:ext>
            </a:extLst>
          </p:cNvPr>
          <p:cNvSpPr txBox="1"/>
          <p:nvPr/>
        </p:nvSpPr>
        <p:spPr>
          <a:xfrm>
            <a:off x="8923984" y="1936885"/>
            <a:ext cx="69860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</a:t>
            </a:r>
          </a:p>
        </p:txBody>
      </p:sp>
      <p:sp>
        <p:nvSpPr>
          <p:cNvPr id="62" name="이등변 삼각형 61">
            <a:extLst>
              <a:ext uri="{FF2B5EF4-FFF2-40B4-BE49-F238E27FC236}">
                <a16:creationId xmlns:a16="http://schemas.microsoft.com/office/drawing/2014/main" id="{58DF3505-9A0A-487E-A141-6E24E69E4A68}"/>
              </a:ext>
            </a:extLst>
          </p:cNvPr>
          <p:cNvSpPr/>
          <p:nvPr/>
        </p:nvSpPr>
        <p:spPr>
          <a:xfrm flipV="1">
            <a:off x="10931975" y="2005956"/>
            <a:ext cx="184845" cy="122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5079371-1203-4B1E-A9BA-F0CA37144C95}"/>
              </a:ext>
            </a:extLst>
          </p:cNvPr>
          <p:cNvSpPr/>
          <p:nvPr/>
        </p:nvSpPr>
        <p:spPr>
          <a:xfrm>
            <a:off x="7166954" y="2639466"/>
            <a:ext cx="1068180" cy="3288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조회</a:t>
            </a:r>
          </a:p>
        </p:txBody>
      </p:sp>
      <p:graphicFrame>
        <p:nvGraphicFramePr>
          <p:cNvPr id="67" name="표 66"/>
          <p:cNvGraphicFramePr>
            <a:graphicFrameLocks noGrp="1"/>
          </p:cNvGraphicFramePr>
          <p:nvPr/>
        </p:nvGraphicFramePr>
        <p:xfrm>
          <a:off x="3881680" y="3869980"/>
          <a:ext cx="8015713" cy="25702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4326">
                  <a:extLst>
                    <a:ext uri="{9D8B030D-6E8A-4147-A177-3AD203B41FA5}">
                      <a16:colId xmlns:a16="http://schemas.microsoft.com/office/drawing/2014/main" val="2364386554"/>
                    </a:ext>
                  </a:extLst>
                </a:gridCol>
                <a:gridCol w="1324457">
                  <a:extLst>
                    <a:ext uri="{9D8B030D-6E8A-4147-A177-3AD203B41FA5}">
                      <a16:colId xmlns:a16="http://schemas.microsoft.com/office/drawing/2014/main" val="2144129247"/>
                    </a:ext>
                  </a:extLst>
                </a:gridCol>
                <a:gridCol w="1606413">
                  <a:extLst>
                    <a:ext uri="{9D8B030D-6E8A-4147-A177-3AD203B41FA5}">
                      <a16:colId xmlns:a16="http://schemas.microsoft.com/office/drawing/2014/main" val="3152592532"/>
                    </a:ext>
                  </a:extLst>
                </a:gridCol>
                <a:gridCol w="1681618">
                  <a:extLst>
                    <a:ext uri="{9D8B030D-6E8A-4147-A177-3AD203B41FA5}">
                      <a16:colId xmlns:a16="http://schemas.microsoft.com/office/drawing/2014/main" val="1331175288"/>
                    </a:ext>
                  </a:extLst>
                </a:gridCol>
                <a:gridCol w="1054155">
                  <a:extLst>
                    <a:ext uri="{9D8B030D-6E8A-4147-A177-3AD203B41FA5}">
                      <a16:colId xmlns:a16="http://schemas.microsoft.com/office/drawing/2014/main" val="2242368745"/>
                    </a:ext>
                  </a:extLst>
                </a:gridCol>
                <a:gridCol w="1204744">
                  <a:extLst>
                    <a:ext uri="{9D8B030D-6E8A-4147-A177-3AD203B41FA5}">
                      <a16:colId xmlns:a16="http://schemas.microsoft.com/office/drawing/2014/main" val="121364181"/>
                    </a:ext>
                  </a:extLst>
                </a:gridCol>
              </a:tblGrid>
              <a:tr h="4797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침대 번호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침대 종류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객실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체크인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체크아웃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특이사항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585696"/>
                  </a:ext>
                </a:extLst>
              </a:tr>
              <a:tr h="41810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맑은 고딕" panose="020B0503020000020004" pitchFamily="50" charset="-127"/>
                          <a:ea typeface="+mn-ea"/>
                        </a:rPr>
                        <a:t>001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더블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맑은 고딕" panose="020B0503020000020004" pitchFamily="50" charset="-127"/>
                          <a:ea typeface="+mn-ea"/>
                        </a:rPr>
                        <a:t>101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맑은 고딕" panose="020B0503020000020004" pitchFamily="50" charset="-127"/>
                          <a:ea typeface="+mn-ea"/>
                        </a:rPr>
                        <a:t>2021.06.15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2021.06.16</a:t>
                      </a:r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261586"/>
                  </a:ext>
                </a:extLst>
              </a:tr>
              <a:tr h="4181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002</a:t>
                      </a:r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더블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클리닝 필요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1914751"/>
                  </a:ext>
                </a:extLst>
              </a:tr>
              <a:tr h="4181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003</a:t>
                      </a:r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더블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2511390"/>
                  </a:ext>
                </a:extLst>
              </a:tr>
              <a:tr h="4181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004</a:t>
                      </a:r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더블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203</a:t>
                      </a:r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2021.06.15</a:t>
                      </a:r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2021.06.17</a:t>
                      </a:r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377725"/>
                  </a:ext>
                </a:extLst>
              </a:tr>
              <a:tr h="4181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005</a:t>
                      </a:r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더블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00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클리닝 필요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8050292"/>
                  </a:ext>
                </a:extLst>
              </a:tr>
            </a:tbl>
          </a:graphicData>
        </a:graphic>
      </p:graphicFrame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69138C6E-226D-41DD-AC09-A90106F13A21}"/>
              </a:ext>
            </a:extLst>
          </p:cNvPr>
          <p:cNvCxnSpPr>
            <a:cxnSpLocks/>
          </p:cNvCxnSpPr>
          <p:nvPr/>
        </p:nvCxnSpPr>
        <p:spPr>
          <a:xfrm>
            <a:off x="3831716" y="3285903"/>
            <a:ext cx="8115642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694C60D1-864B-4CDD-8792-18E7C491E44B}"/>
              </a:ext>
            </a:extLst>
          </p:cNvPr>
          <p:cNvSpPr txBox="1"/>
          <p:nvPr/>
        </p:nvSpPr>
        <p:spPr>
          <a:xfrm>
            <a:off x="3881680" y="3475084"/>
            <a:ext cx="2181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조회 결과</a:t>
            </a: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283" y="3587058"/>
            <a:ext cx="162943" cy="16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977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flipV="1">
            <a:off x="3688676" y="595797"/>
            <a:ext cx="8401724" cy="4453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654667" y="457199"/>
            <a:ext cx="1869576" cy="64008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476656"/>
            <a:ext cx="1674124" cy="63910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" y="476814"/>
            <a:ext cx="1674120" cy="4393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리조트 관리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" y="919021"/>
          <a:ext cx="1674123" cy="192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123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400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체크인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체크아웃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예약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58336"/>
                  </a:ext>
                </a:extLst>
              </a:tr>
              <a:tr h="3818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연회장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714171"/>
                  </a:ext>
                </a:extLst>
              </a:tr>
              <a:tr h="3722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고객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335313"/>
                  </a:ext>
                </a:extLst>
              </a:tr>
              <a:tr h="372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시설 관리 ▶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654166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0" y="-2553"/>
            <a:ext cx="12192000" cy="4669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51351"/>
            <a:ext cx="217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DASAN RESORT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23443" y="89661"/>
            <a:ext cx="1101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관리자</a:t>
            </a:r>
            <a:r>
              <a:rPr lang="ko-KR" altLang="en-US" sz="1400" dirty="0">
                <a:solidFill>
                  <a:schemeClr val="bg1"/>
                </a:solidFill>
              </a:rPr>
              <a:t> 님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011704" y="103245"/>
            <a:ext cx="972766" cy="26043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로그아웃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666990" y="1041169"/>
            <a:ext cx="8401724" cy="569345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558985" y="556873"/>
            <a:ext cx="1266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×</a:t>
            </a:r>
            <a:endParaRPr lang="ko-KR" altLang="en-US" sz="2800" b="1" dirty="0"/>
          </a:p>
        </p:txBody>
      </p:sp>
      <p:sp>
        <p:nvSpPr>
          <p:cNvPr id="30" name="직사각형 29"/>
          <p:cNvSpPr/>
          <p:nvPr/>
        </p:nvSpPr>
        <p:spPr>
          <a:xfrm>
            <a:off x="-3669" y="2856172"/>
            <a:ext cx="1674120" cy="4393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요금 관리</a:t>
            </a: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-3670" y="3316826"/>
          <a:ext cx="1674123" cy="1200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123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요금 조회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요금</a:t>
                      </a:r>
                      <a:r>
                        <a:rPr lang="ko-KR" altLang="en-US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설정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58336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환불 정책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99258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1674120" y="2473256"/>
          <a:ext cx="1850123" cy="73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0123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3653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침대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3653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셔틀 ▶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99343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49879FA9-2A02-486C-96BF-DBE0B3135635}"/>
              </a:ext>
            </a:extLst>
          </p:cNvPr>
          <p:cNvSpPr txBox="1"/>
          <p:nvPr/>
        </p:nvSpPr>
        <p:spPr>
          <a:xfrm>
            <a:off x="4225220" y="1831018"/>
            <a:ext cx="1462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노선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ECF5C7-242B-4294-8C21-3888321FF29D}"/>
              </a:ext>
            </a:extLst>
          </p:cNvPr>
          <p:cNvSpPr txBox="1"/>
          <p:nvPr/>
        </p:nvSpPr>
        <p:spPr>
          <a:xfrm>
            <a:off x="3743127" y="2495356"/>
            <a:ext cx="1462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날짜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59EA04A-4C9D-4E5A-8B35-578895B7B5FF}"/>
              </a:ext>
            </a:extLst>
          </p:cNvPr>
          <p:cNvSpPr/>
          <p:nvPr/>
        </p:nvSpPr>
        <p:spPr>
          <a:xfrm>
            <a:off x="4915692" y="2478003"/>
            <a:ext cx="2496023" cy="38547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8F286E0-82ED-4DC9-AAA4-9EAD5E9598F0}"/>
              </a:ext>
            </a:extLst>
          </p:cNvPr>
          <p:cNvSpPr txBox="1"/>
          <p:nvPr/>
        </p:nvSpPr>
        <p:spPr>
          <a:xfrm>
            <a:off x="5235061" y="2510000"/>
            <a:ext cx="166258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2021 .06. 15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43B75798-F347-456E-839F-D0BB9D3FB0B9}"/>
              </a:ext>
            </a:extLst>
          </p:cNvPr>
          <p:cNvSpPr/>
          <p:nvPr/>
        </p:nvSpPr>
        <p:spPr>
          <a:xfrm>
            <a:off x="4957506" y="1848513"/>
            <a:ext cx="2041181" cy="34467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BB4AB11-969C-469B-906F-7D453BF9117D}"/>
              </a:ext>
            </a:extLst>
          </p:cNvPr>
          <p:cNvSpPr txBox="1"/>
          <p:nvPr/>
        </p:nvSpPr>
        <p:spPr>
          <a:xfrm>
            <a:off x="5045247" y="1903308"/>
            <a:ext cx="16625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공항 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→ 리조트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이등변 삼각형 70">
            <a:extLst>
              <a:ext uri="{FF2B5EF4-FFF2-40B4-BE49-F238E27FC236}">
                <a16:creationId xmlns:a16="http://schemas.microsoft.com/office/drawing/2014/main" id="{F41D64BD-38FA-40E0-9631-12056065CA05}"/>
              </a:ext>
            </a:extLst>
          </p:cNvPr>
          <p:cNvSpPr/>
          <p:nvPr/>
        </p:nvSpPr>
        <p:spPr>
          <a:xfrm flipV="1">
            <a:off x="6695278" y="1954712"/>
            <a:ext cx="184845" cy="122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EEAB67-1CB1-444E-BCD7-2CD8529E30D3}"/>
              </a:ext>
            </a:extLst>
          </p:cNvPr>
          <p:cNvSpPr txBox="1"/>
          <p:nvPr/>
        </p:nvSpPr>
        <p:spPr>
          <a:xfrm>
            <a:off x="7941469" y="1862336"/>
            <a:ext cx="14624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DB13F3F-FD71-47FF-8418-0C2743E5EF70}"/>
              </a:ext>
            </a:extLst>
          </p:cNvPr>
          <p:cNvSpPr/>
          <p:nvPr/>
        </p:nvSpPr>
        <p:spPr>
          <a:xfrm>
            <a:off x="8736549" y="1853816"/>
            <a:ext cx="2041181" cy="34467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DF720E-7FF5-44D1-9E70-8C3C49691D86}"/>
              </a:ext>
            </a:extLst>
          </p:cNvPr>
          <p:cNvSpPr txBox="1"/>
          <p:nvPr/>
        </p:nvSpPr>
        <p:spPr>
          <a:xfrm>
            <a:off x="9037236" y="1908435"/>
            <a:ext cx="166258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14 : 00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C678790E-53F7-4C9F-BCF9-61DEA9683D6A}"/>
              </a:ext>
            </a:extLst>
          </p:cNvPr>
          <p:cNvSpPr/>
          <p:nvPr/>
        </p:nvSpPr>
        <p:spPr>
          <a:xfrm flipV="1">
            <a:off x="10474321" y="1960014"/>
            <a:ext cx="184845" cy="122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586EC38B-E918-4F76-80B1-630B98A3258E}"/>
              </a:ext>
            </a:extLst>
          </p:cNvPr>
          <p:cNvSpPr/>
          <p:nvPr/>
        </p:nvSpPr>
        <p:spPr>
          <a:xfrm>
            <a:off x="7012302" y="3089832"/>
            <a:ext cx="1240780" cy="426915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/>
              <a:t>조회하기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5C58D33-22BC-4C31-B2CA-338325CEC4AD}"/>
              </a:ext>
            </a:extLst>
          </p:cNvPr>
          <p:cNvSpPr txBox="1"/>
          <p:nvPr/>
        </p:nvSpPr>
        <p:spPr>
          <a:xfrm>
            <a:off x="3937771" y="1239758"/>
            <a:ext cx="1018653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>
                <a:solidFill>
                  <a:schemeClr val="tx2"/>
                </a:solidFill>
              </a:rPr>
              <a:t>셔틀</a:t>
            </a:r>
            <a:endParaRPr lang="en-US" altLang="ko-KR" sz="1600" b="1" dirty="0">
              <a:solidFill>
                <a:schemeClr val="tx2"/>
              </a:solidFill>
            </a:endParaRPr>
          </a:p>
        </p:txBody>
      </p: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87E42319-9D9B-49EB-958C-4DCAF7B0B8FF}"/>
              </a:ext>
            </a:extLst>
          </p:cNvPr>
          <p:cNvGraphicFramePr>
            <a:graphicFrameLocks noGrp="1"/>
          </p:cNvGraphicFramePr>
          <p:nvPr/>
        </p:nvGraphicFramePr>
        <p:xfrm>
          <a:off x="3860311" y="3844130"/>
          <a:ext cx="8092552" cy="26618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5296">
                  <a:extLst>
                    <a:ext uri="{9D8B030D-6E8A-4147-A177-3AD203B41FA5}">
                      <a16:colId xmlns:a16="http://schemas.microsoft.com/office/drawing/2014/main" val="2364386554"/>
                    </a:ext>
                  </a:extLst>
                </a:gridCol>
                <a:gridCol w="1337153">
                  <a:extLst>
                    <a:ext uri="{9D8B030D-6E8A-4147-A177-3AD203B41FA5}">
                      <a16:colId xmlns:a16="http://schemas.microsoft.com/office/drawing/2014/main" val="2144129247"/>
                    </a:ext>
                  </a:extLst>
                </a:gridCol>
                <a:gridCol w="1621812">
                  <a:extLst>
                    <a:ext uri="{9D8B030D-6E8A-4147-A177-3AD203B41FA5}">
                      <a16:colId xmlns:a16="http://schemas.microsoft.com/office/drawing/2014/main" val="3152592532"/>
                    </a:ext>
                  </a:extLst>
                </a:gridCol>
                <a:gridCol w="1697738">
                  <a:extLst>
                    <a:ext uri="{9D8B030D-6E8A-4147-A177-3AD203B41FA5}">
                      <a16:colId xmlns:a16="http://schemas.microsoft.com/office/drawing/2014/main" val="1331175288"/>
                    </a:ext>
                  </a:extLst>
                </a:gridCol>
                <a:gridCol w="1064260">
                  <a:extLst>
                    <a:ext uri="{9D8B030D-6E8A-4147-A177-3AD203B41FA5}">
                      <a16:colId xmlns:a16="http://schemas.microsoft.com/office/drawing/2014/main" val="2242368745"/>
                    </a:ext>
                  </a:extLst>
                </a:gridCol>
                <a:gridCol w="1216293">
                  <a:extLst>
                    <a:ext uri="{9D8B030D-6E8A-4147-A177-3AD203B41FA5}">
                      <a16:colId xmlns:a16="http://schemas.microsoft.com/office/drawing/2014/main" val="121364181"/>
                    </a:ext>
                  </a:extLst>
                </a:gridCol>
              </a:tblGrid>
              <a:tr h="4939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NO</a:t>
                      </a:r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 이름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연락처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이메일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탑승 인원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특이사항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585696"/>
                  </a:ext>
                </a:extLst>
              </a:tr>
              <a:tr h="4304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맑은 고딕" panose="020B0503020000020004" pitchFamily="50" charset="-127"/>
                          <a:ea typeface="+mn-ea"/>
                        </a:rPr>
                        <a:t>01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김 아 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맑은 고딕" panose="020B0503020000020004" pitchFamily="50" charset="-127"/>
                          <a:ea typeface="+mn-ea"/>
                        </a:rPr>
                        <a:t>010-1234-5678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맑은 고딕" panose="020B0503020000020004" pitchFamily="50" charset="-127"/>
                          <a:ea typeface="+mn-ea"/>
                        </a:rPr>
                        <a:t>ajou@ajou.ac.kr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261586"/>
                  </a:ext>
                </a:extLst>
              </a:tr>
              <a:tr h="4460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맑은 고딕" panose="020B0503020000020004" pitchFamily="50" charset="-127"/>
                          <a:ea typeface="+mn-ea"/>
                        </a:rPr>
                        <a:t>02</a:t>
                      </a:r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00" dirty="0"/>
                        <a:t>이 데 아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맑은 고딕" panose="020B0503020000020004" pitchFamily="50" charset="-127"/>
                          <a:ea typeface="+mn-ea"/>
                        </a:rPr>
                        <a:t>010-9876-5432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>
                          <a:latin typeface="맑은 고딕" panose="020B0503020000020004" pitchFamily="50" charset="-127"/>
                          <a:ea typeface="+mn-ea"/>
                        </a:rPr>
                        <a:t>hello@ajou.ac.kr</a:t>
                      </a:r>
                      <a:endParaRPr lang="ko-KR" altLang="en-US" sz="100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 dirty="0"/>
                        <a:t>X</a:t>
                      </a:r>
                      <a:endParaRPr lang="ko-KR" altLang="en-US" sz="10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771596"/>
                  </a:ext>
                </a:extLst>
              </a:tr>
              <a:tr h="430473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1914751"/>
                  </a:ext>
                </a:extLst>
              </a:tr>
              <a:tr h="430473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2511390"/>
                  </a:ext>
                </a:extLst>
              </a:tr>
              <a:tr h="430473">
                <a:tc>
                  <a:txBody>
                    <a:bodyPr/>
                    <a:lstStyle/>
                    <a:p>
                      <a:pPr algn="ctr" latinLnBrk="1"/>
                      <a:endParaRPr lang="ko-KR" altLang="en-US" sz="7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377725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C3AD20C5-0D2A-4388-B58C-FB8086D10934}"/>
              </a:ext>
            </a:extLst>
          </p:cNvPr>
          <p:cNvGrpSpPr/>
          <p:nvPr/>
        </p:nvGrpSpPr>
        <p:grpSpPr>
          <a:xfrm>
            <a:off x="5708170" y="650006"/>
            <a:ext cx="2171111" cy="400110"/>
            <a:chOff x="13121275" y="2273201"/>
            <a:chExt cx="2171111" cy="400110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13121275" y="2309170"/>
              <a:ext cx="2041180" cy="34468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4777670" y="2273201"/>
              <a:ext cx="4419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>
                      <a:lumMod val="50000"/>
                    </a:schemeClr>
                  </a:solidFill>
                </a:rPr>
                <a:t>×</a:t>
              </a:r>
              <a:endParaRPr lang="ko-KR" altLang="en-US" sz="20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F4C483A-DBFD-4665-B2F0-1D56A83B2CFD}"/>
                </a:ext>
              </a:extLst>
            </p:cNvPr>
            <p:cNvSpPr txBox="1"/>
            <p:nvPr/>
          </p:nvSpPr>
          <p:spPr>
            <a:xfrm>
              <a:off x="13715144" y="2311095"/>
              <a:ext cx="15772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셔틀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6576E79-1293-4B6D-8CCF-4997535C2027}"/>
              </a:ext>
            </a:extLst>
          </p:cNvPr>
          <p:cNvGrpSpPr/>
          <p:nvPr/>
        </p:nvGrpSpPr>
        <p:grpSpPr>
          <a:xfrm>
            <a:off x="3666990" y="644779"/>
            <a:ext cx="2222973" cy="400110"/>
            <a:chOff x="12339495" y="1102595"/>
            <a:chExt cx="2222973" cy="400110"/>
          </a:xfrm>
        </p:grpSpPr>
        <p:sp>
          <p:nvSpPr>
            <p:cNvPr id="3" name="모서리가 둥근 직사각형 2"/>
            <p:cNvSpPr/>
            <p:nvPr/>
          </p:nvSpPr>
          <p:spPr>
            <a:xfrm>
              <a:off x="12339495" y="1130310"/>
              <a:ext cx="2041180" cy="34468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000393" y="1102595"/>
              <a:ext cx="4419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>
                      <a:lumMod val="50000"/>
                    </a:schemeClr>
                  </a:solidFill>
                </a:rPr>
                <a:t>×</a:t>
              </a:r>
              <a:endParaRPr lang="ko-KR" altLang="en-US" sz="20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B328DC3-D8EA-4D35-9FD0-056DDDD7F291}"/>
                </a:ext>
              </a:extLst>
            </p:cNvPr>
            <p:cNvSpPr txBox="1"/>
            <p:nvPr/>
          </p:nvSpPr>
          <p:spPr>
            <a:xfrm>
              <a:off x="12985226" y="1150775"/>
              <a:ext cx="15772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n w="19050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침대</a:t>
              </a:r>
            </a:p>
          </p:txBody>
        </p:sp>
      </p:grpSp>
      <p:pic>
        <p:nvPicPr>
          <p:cNvPr id="60" name="그림 59">
            <a:extLst>
              <a:ext uri="{FF2B5EF4-FFF2-40B4-BE49-F238E27FC236}">
                <a16:creationId xmlns:a16="http://schemas.microsoft.com/office/drawing/2014/main" id="{80533E8E-103B-4FEB-9BA4-D0FD9DD53CF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283" y="3587058"/>
            <a:ext cx="162943" cy="16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766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flipV="1">
            <a:off x="3688676" y="595797"/>
            <a:ext cx="8401724" cy="4453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654667" y="457199"/>
            <a:ext cx="1869576" cy="64008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476656"/>
            <a:ext cx="1674124" cy="63910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" y="476814"/>
            <a:ext cx="1674120" cy="4393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리조트 관리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" y="919021"/>
          <a:ext cx="1674123" cy="192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123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400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체크인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체크아웃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예약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58336"/>
                  </a:ext>
                </a:extLst>
              </a:tr>
              <a:tr h="3818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연회장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714171"/>
                  </a:ext>
                </a:extLst>
              </a:tr>
              <a:tr h="372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고객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335313"/>
                  </a:ext>
                </a:extLst>
              </a:tr>
              <a:tr h="372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시설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654166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0" y="-2553"/>
            <a:ext cx="12192000" cy="4669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51351"/>
            <a:ext cx="217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DASAN RESORT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23443" y="89661"/>
            <a:ext cx="1101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관리자</a:t>
            </a:r>
            <a:r>
              <a:rPr lang="ko-KR" altLang="en-US" sz="1400" dirty="0">
                <a:solidFill>
                  <a:schemeClr val="bg1"/>
                </a:solidFill>
              </a:rPr>
              <a:t> 님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011704" y="103245"/>
            <a:ext cx="972766" cy="26043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로그아웃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5729856" y="696490"/>
            <a:ext cx="2041180" cy="3446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688676" y="696490"/>
            <a:ext cx="2041180" cy="344680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7771036" y="696490"/>
            <a:ext cx="2041180" cy="3446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666990" y="1041169"/>
            <a:ext cx="8401724" cy="569345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558985" y="556873"/>
            <a:ext cx="1266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×</a:t>
            </a:r>
            <a:endParaRPr lang="ko-KR" altLang="en-US" sz="28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9431934" y="660521"/>
            <a:ext cx="44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×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390754" y="668775"/>
            <a:ext cx="44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×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45071" y="660521"/>
            <a:ext cx="44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×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-3669" y="2856172"/>
            <a:ext cx="1674120" cy="4393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요금 관리</a:t>
            </a: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-3670" y="3316826"/>
          <a:ext cx="1674123" cy="1200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123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요금 조회 ▶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요금</a:t>
                      </a:r>
                      <a:r>
                        <a:rPr lang="ko-KR" altLang="en-US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설정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58336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환불 정책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99258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1670451" y="3314809"/>
          <a:ext cx="1847893" cy="1200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7893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400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객실 요금 조회 ▶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연회장 요금 조회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12673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서비스 요금 조회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697068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519813A-157F-F149-A3A5-3DADCCC6776A}"/>
              </a:ext>
            </a:extLst>
          </p:cNvPr>
          <p:cNvGraphicFramePr>
            <a:graphicFrameLocks noGrp="1"/>
          </p:cNvGraphicFramePr>
          <p:nvPr/>
        </p:nvGraphicFramePr>
        <p:xfrm>
          <a:off x="3770350" y="2184644"/>
          <a:ext cx="8198521" cy="2853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302">
                  <a:extLst>
                    <a:ext uri="{9D8B030D-6E8A-4147-A177-3AD203B41FA5}">
                      <a16:colId xmlns:a16="http://schemas.microsoft.com/office/drawing/2014/main" val="375811811"/>
                    </a:ext>
                  </a:extLst>
                </a:gridCol>
                <a:gridCol w="1172515">
                  <a:extLst>
                    <a:ext uri="{9D8B030D-6E8A-4147-A177-3AD203B41FA5}">
                      <a16:colId xmlns:a16="http://schemas.microsoft.com/office/drawing/2014/main" val="2526171334"/>
                    </a:ext>
                  </a:extLst>
                </a:gridCol>
                <a:gridCol w="1016284">
                  <a:extLst>
                    <a:ext uri="{9D8B030D-6E8A-4147-A177-3AD203B41FA5}">
                      <a16:colId xmlns:a16="http://schemas.microsoft.com/office/drawing/2014/main" val="68124806"/>
                    </a:ext>
                  </a:extLst>
                </a:gridCol>
                <a:gridCol w="1016284">
                  <a:extLst>
                    <a:ext uri="{9D8B030D-6E8A-4147-A177-3AD203B41FA5}">
                      <a16:colId xmlns:a16="http://schemas.microsoft.com/office/drawing/2014/main" val="348403212"/>
                    </a:ext>
                  </a:extLst>
                </a:gridCol>
                <a:gridCol w="1016284">
                  <a:extLst>
                    <a:ext uri="{9D8B030D-6E8A-4147-A177-3AD203B41FA5}">
                      <a16:colId xmlns:a16="http://schemas.microsoft.com/office/drawing/2014/main" val="1345757514"/>
                    </a:ext>
                  </a:extLst>
                </a:gridCol>
                <a:gridCol w="1016284">
                  <a:extLst>
                    <a:ext uri="{9D8B030D-6E8A-4147-A177-3AD203B41FA5}">
                      <a16:colId xmlns:a16="http://schemas.microsoft.com/office/drawing/2014/main" val="357526903"/>
                    </a:ext>
                  </a:extLst>
                </a:gridCol>
                <a:gridCol w="1016284">
                  <a:extLst>
                    <a:ext uri="{9D8B030D-6E8A-4147-A177-3AD203B41FA5}">
                      <a16:colId xmlns:a16="http://schemas.microsoft.com/office/drawing/2014/main" val="3147475432"/>
                    </a:ext>
                  </a:extLst>
                </a:gridCol>
                <a:gridCol w="1016284">
                  <a:extLst>
                    <a:ext uri="{9D8B030D-6E8A-4147-A177-3AD203B41FA5}">
                      <a16:colId xmlns:a16="http://schemas.microsoft.com/office/drawing/2014/main" val="2093027882"/>
                    </a:ext>
                  </a:extLst>
                </a:gridCol>
              </a:tblGrid>
              <a:tr h="593506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디럭스</a:t>
                      </a:r>
                      <a:endParaRPr lang="ko-KR" altLang="en-US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비즈니스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수페리어</a:t>
                      </a:r>
                      <a:endParaRPr lang="ko-KR" altLang="en-US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디럭스 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스위트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비즈니스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스위트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수페리어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스위트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079967"/>
                  </a:ext>
                </a:extLst>
              </a:tr>
              <a:tr h="52765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비성수기</a:t>
                      </a:r>
                      <a:endParaRPr lang="ko-KR" altLang="en-US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112399"/>
                  </a:ext>
                </a:extLst>
              </a:tr>
              <a:tr h="61697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주말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공휴일 포함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107963"/>
                  </a:ext>
                </a:extLst>
              </a:tr>
              <a:tr h="50755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성수기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9656073"/>
                  </a:ext>
                </a:extLst>
              </a:tr>
              <a:tr h="60751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주말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공휴일 포함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507230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A9C95CAC-29AF-054F-8D51-05A83FDED314}"/>
              </a:ext>
            </a:extLst>
          </p:cNvPr>
          <p:cNvSpPr txBox="1"/>
          <p:nvPr/>
        </p:nvSpPr>
        <p:spPr>
          <a:xfrm>
            <a:off x="3758861" y="5110717"/>
            <a:ext cx="6567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성수기</a:t>
            </a:r>
            <a:r>
              <a:rPr lang="en-US" altLang="ko-KR" sz="14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: 2021.07.16 (</a:t>
            </a:r>
            <a:r>
              <a:rPr lang="ko-KR" altLang="en-US" sz="14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금</a:t>
            </a:r>
            <a:r>
              <a:rPr lang="en-US" altLang="ko-KR" sz="14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)~ 2021. 08. 21(</a:t>
            </a:r>
            <a:r>
              <a:rPr lang="ko-KR" altLang="en-US" sz="14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토</a:t>
            </a:r>
            <a:r>
              <a:rPr lang="en-US" altLang="ko-KR" sz="14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), 2021.12.18(</a:t>
            </a:r>
            <a:r>
              <a:rPr lang="ko-KR" altLang="en-US" sz="14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토</a:t>
            </a:r>
            <a:r>
              <a:rPr lang="en-US" altLang="ko-KR" sz="14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)~2021.02.28(</a:t>
            </a:r>
            <a:r>
              <a:rPr lang="ko-KR" altLang="en-US" sz="14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r>
              <a:rPr lang="en-US" altLang="ko-KR" sz="14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94630C-88EF-437A-AED3-7DB8ABDDAA1A}"/>
              </a:ext>
            </a:extLst>
          </p:cNvPr>
          <p:cNvSpPr txBox="1"/>
          <p:nvPr/>
        </p:nvSpPr>
        <p:spPr>
          <a:xfrm>
            <a:off x="3731301" y="729254"/>
            <a:ext cx="1577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객실 요금 조회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94630C-88EF-437A-AED3-7DB8ABDDAA1A}"/>
              </a:ext>
            </a:extLst>
          </p:cNvPr>
          <p:cNvSpPr txBox="1"/>
          <p:nvPr/>
        </p:nvSpPr>
        <p:spPr>
          <a:xfrm>
            <a:off x="5772481" y="729254"/>
            <a:ext cx="1577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연회장 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요금 조회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94630C-88EF-437A-AED3-7DB8ABDDAA1A}"/>
              </a:ext>
            </a:extLst>
          </p:cNvPr>
          <p:cNvSpPr txBox="1"/>
          <p:nvPr/>
        </p:nvSpPr>
        <p:spPr>
          <a:xfrm>
            <a:off x="7843849" y="729254"/>
            <a:ext cx="1577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요금 조회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11EE4C1-2548-48D6-9322-B5004623296A}"/>
              </a:ext>
            </a:extLst>
          </p:cNvPr>
          <p:cNvSpPr txBox="1"/>
          <p:nvPr/>
        </p:nvSpPr>
        <p:spPr>
          <a:xfrm>
            <a:off x="3758861" y="1465442"/>
            <a:ext cx="1549682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2"/>
                </a:solidFill>
              </a:rPr>
              <a:t>객실 요금 조회</a:t>
            </a:r>
            <a:endParaRPr lang="en-US" altLang="ko-KR" sz="16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5556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flipV="1">
            <a:off x="3688676" y="595797"/>
            <a:ext cx="8401724" cy="4453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654667" y="457199"/>
            <a:ext cx="1869576" cy="64008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476656"/>
            <a:ext cx="1674124" cy="63910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" y="476814"/>
            <a:ext cx="1674120" cy="4393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리조트 관리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" y="919021"/>
          <a:ext cx="1674123" cy="192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123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400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체크인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체크아웃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예약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58336"/>
                  </a:ext>
                </a:extLst>
              </a:tr>
              <a:tr h="3818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연회장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714171"/>
                  </a:ext>
                </a:extLst>
              </a:tr>
              <a:tr h="372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고객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335313"/>
                  </a:ext>
                </a:extLst>
              </a:tr>
              <a:tr h="372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시설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654166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0" y="-2553"/>
            <a:ext cx="12192000" cy="4669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51351"/>
            <a:ext cx="217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DASAN RESORT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23443" y="89661"/>
            <a:ext cx="1101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관리자</a:t>
            </a:r>
            <a:r>
              <a:rPr lang="ko-KR" altLang="en-US" sz="1400" dirty="0">
                <a:solidFill>
                  <a:schemeClr val="bg1"/>
                </a:solidFill>
              </a:rPr>
              <a:t> 님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011704" y="103245"/>
            <a:ext cx="972766" cy="26043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로그아웃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688676" y="1080093"/>
            <a:ext cx="8401724" cy="569345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558985" y="556873"/>
            <a:ext cx="1266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×</a:t>
            </a:r>
            <a:endParaRPr lang="ko-KR" altLang="en-US" sz="2800" b="1" dirty="0"/>
          </a:p>
        </p:txBody>
      </p:sp>
      <p:sp>
        <p:nvSpPr>
          <p:cNvPr id="30" name="직사각형 29"/>
          <p:cNvSpPr/>
          <p:nvPr/>
        </p:nvSpPr>
        <p:spPr>
          <a:xfrm>
            <a:off x="-3669" y="2856172"/>
            <a:ext cx="1674120" cy="4393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요금 관리</a:t>
            </a: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-3670" y="3316826"/>
          <a:ext cx="1674123" cy="1200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123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요금 조회 ▶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요금</a:t>
                      </a:r>
                      <a:r>
                        <a:rPr lang="ko-KR" altLang="en-US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설정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58336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환불 정책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99258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1670451" y="3314809"/>
          <a:ext cx="1847893" cy="1200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7893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400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객실 요금 조회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연회장 요금 조회 ▶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12673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서비스 요금 조회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697068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92E3E800-7411-1643-A914-5685F95E47B3}"/>
              </a:ext>
            </a:extLst>
          </p:cNvPr>
          <p:cNvGraphicFramePr>
            <a:graphicFrameLocks noGrp="1"/>
          </p:cNvGraphicFramePr>
          <p:nvPr/>
        </p:nvGraphicFramePr>
        <p:xfrm>
          <a:off x="3746453" y="2259182"/>
          <a:ext cx="8286170" cy="2604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212">
                  <a:extLst>
                    <a:ext uri="{9D8B030D-6E8A-4147-A177-3AD203B41FA5}">
                      <a16:colId xmlns:a16="http://schemas.microsoft.com/office/drawing/2014/main" val="2526171334"/>
                    </a:ext>
                  </a:extLst>
                </a:gridCol>
                <a:gridCol w="1055267">
                  <a:extLst>
                    <a:ext uri="{9D8B030D-6E8A-4147-A177-3AD203B41FA5}">
                      <a16:colId xmlns:a16="http://schemas.microsoft.com/office/drawing/2014/main" val="68124806"/>
                    </a:ext>
                  </a:extLst>
                </a:gridCol>
                <a:gridCol w="1298201">
                  <a:extLst>
                    <a:ext uri="{9D8B030D-6E8A-4147-A177-3AD203B41FA5}">
                      <a16:colId xmlns:a16="http://schemas.microsoft.com/office/drawing/2014/main" val="348403212"/>
                    </a:ext>
                  </a:extLst>
                </a:gridCol>
                <a:gridCol w="1183383">
                  <a:extLst>
                    <a:ext uri="{9D8B030D-6E8A-4147-A177-3AD203B41FA5}">
                      <a16:colId xmlns:a16="http://schemas.microsoft.com/office/drawing/2014/main" val="1345757514"/>
                    </a:ext>
                  </a:extLst>
                </a:gridCol>
                <a:gridCol w="1209975">
                  <a:extLst>
                    <a:ext uri="{9D8B030D-6E8A-4147-A177-3AD203B41FA5}">
                      <a16:colId xmlns:a16="http://schemas.microsoft.com/office/drawing/2014/main" val="357526903"/>
                    </a:ext>
                  </a:extLst>
                </a:gridCol>
                <a:gridCol w="1143493">
                  <a:extLst>
                    <a:ext uri="{9D8B030D-6E8A-4147-A177-3AD203B41FA5}">
                      <a16:colId xmlns:a16="http://schemas.microsoft.com/office/drawing/2014/main" val="3147475432"/>
                    </a:ext>
                  </a:extLst>
                </a:gridCol>
                <a:gridCol w="1083639">
                  <a:extLst>
                    <a:ext uri="{9D8B030D-6E8A-4147-A177-3AD203B41FA5}">
                      <a16:colId xmlns:a16="http://schemas.microsoft.com/office/drawing/2014/main" val="2093027882"/>
                    </a:ext>
                  </a:extLst>
                </a:gridCol>
              </a:tblGrid>
              <a:tr h="50627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YULGOK</a:t>
                      </a:r>
                      <a:endParaRPr lang="ko-KR" altLang="en-US" sz="12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WONCHEON</a:t>
                      </a:r>
                      <a:endParaRPr lang="ko-KR" altLang="en-US" sz="12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SEONGHO</a:t>
                      </a:r>
                      <a:endParaRPr lang="ko-KR" altLang="en-US" sz="12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YEONAM</a:t>
                      </a:r>
                      <a:endParaRPr lang="ko-KR" altLang="en-US" sz="12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PALDAL</a:t>
                      </a:r>
                      <a:endParaRPr lang="ko-KR" altLang="en-US" sz="12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HONGJAE</a:t>
                      </a:r>
                      <a:endParaRPr lang="ko-KR" altLang="en-US" sz="12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079967"/>
                  </a:ext>
                </a:extLst>
              </a:tr>
              <a:tr h="53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연회실 수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2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2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2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2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2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2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872592"/>
                  </a:ext>
                </a:extLst>
              </a:tr>
              <a:tr h="48855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수용인원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12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12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12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12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2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2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107963"/>
                  </a:ext>
                </a:extLst>
              </a:tr>
              <a:tr h="56274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대실 가격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500,000</a:t>
                      </a:r>
                      <a:endParaRPr lang="ko-KR" altLang="en-US" sz="12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500,000</a:t>
                      </a:r>
                      <a:endParaRPr lang="ko-KR" altLang="en-US" sz="12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500,000</a:t>
                      </a:r>
                      <a:endParaRPr lang="ko-KR" altLang="en-US" sz="12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500,000</a:t>
                      </a:r>
                      <a:endParaRPr lang="ko-KR" altLang="en-US" sz="12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1,000,000</a:t>
                      </a:r>
                      <a:endParaRPr lang="ko-KR" altLang="en-US" sz="12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1,000,000</a:t>
                      </a:r>
                      <a:endParaRPr lang="ko-KR" altLang="en-US" sz="12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033783"/>
                  </a:ext>
                </a:extLst>
              </a:tr>
              <a:tr h="50863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인원 당 가격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20,000</a:t>
                      </a:r>
                      <a:endParaRPr lang="ko-KR" altLang="en-US" sz="12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20,000</a:t>
                      </a:r>
                      <a:endParaRPr lang="ko-KR" altLang="en-US" sz="12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20,000</a:t>
                      </a:r>
                      <a:endParaRPr lang="ko-KR" altLang="en-US" sz="12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20,000</a:t>
                      </a:r>
                      <a:endParaRPr lang="ko-KR" altLang="en-US" sz="12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20,000</a:t>
                      </a:r>
                      <a:endParaRPr lang="ko-KR" altLang="en-US" sz="12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20,000</a:t>
                      </a:r>
                      <a:endParaRPr lang="ko-KR" altLang="en-US" sz="12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920833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A2662032-407E-AD4A-AA9B-E46B91E7BC88}"/>
              </a:ext>
            </a:extLst>
          </p:cNvPr>
          <p:cNvSpPr txBox="1"/>
          <p:nvPr/>
        </p:nvSpPr>
        <p:spPr>
          <a:xfrm>
            <a:off x="3792172" y="4902343"/>
            <a:ext cx="8310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총 부과금액 </a:t>
            </a:r>
            <a:r>
              <a:rPr lang="en-US" altLang="ko-KR" sz="14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ko-KR" altLang="en-US" sz="14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대실 가격 </a:t>
            </a:r>
            <a:r>
              <a:rPr lang="en-US" altLang="ko-KR" sz="14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ko-KR" altLang="en-US" sz="14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인원 당 가격*인원수</a:t>
            </a:r>
            <a:endParaRPr lang="en-US" altLang="ko-KR" sz="1400" dirty="0">
              <a:ln w="19050">
                <a:noFill/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5729856" y="696490"/>
            <a:ext cx="2041180" cy="344680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3688676" y="696490"/>
            <a:ext cx="2041180" cy="3446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7771036" y="696490"/>
            <a:ext cx="2041180" cy="3446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9431934" y="660521"/>
            <a:ext cx="44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×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390754" y="668775"/>
            <a:ext cx="44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×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345071" y="660521"/>
            <a:ext cx="44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×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94630C-88EF-437A-AED3-7DB8ABDDAA1A}"/>
              </a:ext>
            </a:extLst>
          </p:cNvPr>
          <p:cNvSpPr txBox="1"/>
          <p:nvPr/>
        </p:nvSpPr>
        <p:spPr>
          <a:xfrm>
            <a:off x="3731301" y="729254"/>
            <a:ext cx="1577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객실 요금 조회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94630C-88EF-437A-AED3-7DB8ABDDAA1A}"/>
              </a:ext>
            </a:extLst>
          </p:cNvPr>
          <p:cNvSpPr txBox="1"/>
          <p:nvPr/>
        </p:nvSpPr>
        <p:spPr>
          <a:xfrm>
            <a:off x="5772481" y="729254"/>
            <a:ext cx="1577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연회장 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요금 조회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B94630C-88EF-437A-AED3-7DB8ABDDAA1A}"/>
              </a:ext>
            </a:extLst>
          </p:cNvPr>
          <p:cNvSpPr txBox="1"/>
          <p:nvPr/>
        </p:nvSpPr>
        <p:spPr>
          <a:xfrm>
            <a:off x="7843849" y="729254"/>
            <a:ext cx="1577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요금 조회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1EE4C1-2548-48D6-9322-B5004623296A}"/>
              </a:ext>
            </a:extLst>
          </p:cNvPr>
          <p:cNvSpPr txBox="1"/>
          <p:nvPr/>
        </p:nvSpPr>
        <p:spPr>
          <a:xfrm>
            <a:off x="3758860" y="1465442"/>
            <a:ext cx="1796119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2"/>
                </a:solidFill>
              </a:rPr>
              <a:t>연회장 요금 조회</a:t>
            </a:r>
            <a:endParaRPr lang="en-US" altLang="ko-KR" sz="16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640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flipV="1">
            <a:off x="3688676" y="595797"/>
            <a:ext cx="8401724" cy="4453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654667" y="457199"/>
            <a:ext cx="1869576" cy="64008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476656"/>
            <a:ext cx="1674124" cy="63910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" y="476814"/>
            <a:ext cx="1674120" cy="4393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리조트 관리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" y="919021"/>
          <a:ext cx="1674123" cy="192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123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400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체크인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체크아웃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예약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58336"/>
                  </a:ext>
                </a:extLst>
              </a:tr>
              <a:tr h="3818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연회장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714171"/>
                  </a:ext>
                </a:extLst>
              </a:tr>
              <a:tr h="372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고객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335313"/>
                  </a:ext>
                </a:extLst>
              </a:tr>
              <a:tr h="372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시설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654166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0" y="-2553"/>
            <a:ext cx="12192000" cy="4669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51351"/>
            <a:ext cx="217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DASAN RESORT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23443" y="89661"/>
            <a:ext cx="1101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관리자</a:t>
            </a:r>
            <a:r>
              <a:rPr lang="ko-KR" altLang="en-US" sz="1400" dirty="0">
                <a:solidFill>
                  <a:schemeClr val="bg1"/>
                </a:solidFill>
              </a:rPr>
              <a:t> 님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011704" y="103245"/>
            <a:ext cx="972766" cy="26043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로그아웃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666990" y="1041169"/>
            <a:ext cx="8401724" cy="569345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558985" y="556873"/>
            <a:ext cx="1266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×</a:t>
            </a:r>
            <a:endParaRPr lang="ko-KR" altLang="en-US" sz="2800" b="1" dirty="0"/>
          </a:p>
        </p:txBody>
      </p:sp>
      <p:sp>
        <p:nvSpPr>
          <p:cNvPr id="30" name="직사각형 29"/>
          <p:cNvSpPr/>
          <p:nvPr/>
        </p:nvSpPr>
        <p:spPr>
          <a:xfrm>
            <a:off x="-3669" y="2856172"/>
            <a:ext cx="1674120" cy="4393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요금 관리</a:t>
            </a: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-3670" y="3316826"/>
          <a:ext cx="1674123" cy="1200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123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요금 조회 ▶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요금</a:t>
                      </a:r>
                      <a:r>
                        <a:rPr lang="ko-KR" altLang="en-US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설정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58336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환불 정책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99258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1670451" y="3314809"/>
          <a:ext cx="1847893" cy="1200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7893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400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객실 요금 조회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연회장 요금 조회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12673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서비스 요금 조회 ▶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697068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0D481F5D-D10C-9E4D-9F14-96A73737132B}"/>
              </a:ext>
            </a:extLst>
          </p:cNvPr>
          <p:cNvGraphicFramePr>
            <a:graphicFrameLocks noGrp="1"/>
          </p:cNvGraphicFramePr>
          <p:nvPr/>
        </p:nvGraphicFramePr>
        <p:xfrm>
          <a:off x="3816852" y="2725370"/>
          <a:ext cx="8101999" cy="9700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022">
                  <a:extLst>
                    <a:ext uri="{9D8B030D-6E8A-4147-A177-3AD203B41FA5}">
                      <a16:colId xmlns:a16="http://schemas.microsoft.com/office/drawing/2014/main" val="2526171334"/>
                    </a:ext>
                  </a:extLst>
                </a:gridCol>
                <a:gridCol w="1326092">
                  <a:extLst>
                    <a:ext uri="{9D8B030D-6E8A-4147-A177-3AD203B41FA5}">
                      <a16:colId xmlns:a16="http://schemas.microsoft.com/office/drawing/2014/main" val="68124806"/>
                    </a:ext>
                  </a:extLst>
                </a:gridCol>
                <a:gridCol w="1339093">
                  <a:extLst>
                    <a:ext uri="{9D8B030D-6E8A-4147-A177-3AD203B41FA5}">
                      <a16:colId xmlns:a16="http://schemas.microsoft.com/office/drawing/2014/main" val="348403212"/>
                    </a:ext>
                  </a:extLst>
                </a:gridCol>
                <a:gridCol w="1144080">
                  <a:extLst>
                    <a:ext uri="{9D8B030D-6E8A-4147-A177-3AD203B41FA5}">
                      <a16:colId xmlns:a16="http://schemas.microsoft.com/office/drawing/2014/main" val="1345757514"/>
                    </a:ext>
                  </a:extLst>
                </a:gridCol>
                <a:gridCol w="1365095">
                  <a:extLst>
                    <a:ext uri="{9D8B030D-6E8A-4147-A177-3AD203B41FA5}">
                      <a16:colId xmlns:a16="http://schemas.microsoft.com/office/drawing/2014/main" val="357526903"/>
                    </a:ext>
                  </a:extLst>
                </a:gridCol>
                <a:gridCol w="1027071">
                  <a:extLst>
                    <a:ext uri="{9D8B030D-6E8A-4147-A177-3AD203B41FA5}">
                      <a16:colId xmlns:a16="http://schemas.microsoft.com/office/drawing/2014/main" val="3147475432"/>
                    </a:ext>
                  </a:extLst>
                </a:gridCol>
                <a:gridCol w="955546">
                  <a:extLst>
                    <a:ext uri="{9D8B030D-6E8A-4147-A177-3AD203B41FA5}">
                      <a16:colId xmlns:a16="http://schemas.microsoft.com/office/drawing/2014/main" val="2093027882"/>
                    </a:ext>
                  </a:extLst>
                </a:gridCol>
              </a:tblGrid>
              <a:tr h="45498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수원화성 투어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광교호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둘레길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투어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전통주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체험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떡 만들기 체험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다도 체험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농장 체험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079967"/>
                  </a:ext>
                </a:extLst>
              </a:tr>
              <a:tr h="5128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가격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872592"/>
                  </a:ext>
                </a:extLst>
              </a:tr>
            </a:tbl>
          </a:graphicData>
        </a:graphic>
      </p:graphicFrame>
      <p:sp>
        <p:nvSpPr>
          <p:cNvPr id="24" name="모서리가 둥근 직사각형 23"/>
          <p:cNvSpPr/>
          <p:nvPr/>
        </p:nvSpPr>
        <p:spPr>
          <a:xfrm>
            <a:off x="5729856" y="696490"/>
            <a:ext cx="2041180" cy="3446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3688676" y="696490"/>
            <a:ext cx="2041180" cy="3446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7771036" y="696490"/>
            <a:ext cx="2041180" cy="344680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9431934" y="660521"/>
            <a:ext cx="44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×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390754" y="668775"/>
            <a:ext cx="44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×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345071" y="660521"/>
            <a:ext cx="44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×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94630C-88EF-437A-AED3-7DB8ABDDAA1A}"/>
              </a:ext>
            </a:extLst>
          </p:cNvPr>
          <p:cNvSpPr txBox="1"/>
          <p:nvPr/>
        </p:nvSpPr>
        <p:spPr>
          <a:xfrm>
            <a:off x="3731301" y="729254"/>
            <a:ext cx="1577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객실 요금 조회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94630C-88EF-437A-AED3-7DB8ABDDAA1A}"/>
              </a:ext>
            </a:extLst>
          </p:cNvPr>
          <p:cNvSpPr txBox="1"/>
          <p:nvPr/>
        </p:nvSpPr>
        <p:spPr>
          <a:xfrm>
            <a:off x="5772481" y="729254"/>
            <a:ext cx="1577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연회장 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요금 조회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94630C-88EF-437A-AED3-7DB8ABDDAA1A}"/>
              </a:ext>
            </a:extLst>
          </p:cNvPr>
          <p:cNvSpPr txBox="1"/>
          <p:nvPr/>
        </p:nvSpPr>
        <p:spPr>
          <a:xfrm>
            <a:off x="7843849" y="729254"/>
            <a:ext cx="1577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요금 조회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11EE4C1-2548-48D6-9322-B5004623296A}"/>
              </a:ext>
            </a:extLst>
          </p:cNvPr>
          <p:cNvSpPr txBox="1"/>
          <p:nvPr/>
        </p:nvSpPr>
        <p:spPr>
          <a:xfrm>
            <a:off x="3758860" y="1465442"/>
            <a:ext cx="1796119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2"/>
                </a:solidFill>
              </a:rPr>
              <a:t>서비스 요금 조회</a:t>
            </a:r>
            <a:endParaRPr lang="en-US" altLang="ko-KR" sz="16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9512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654667" y="457199"/>
            <a:ext cx="1869576" cy="64008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476656"/>
            <a:ext cx="1674124" cy="63910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" y="476814"/>
            <a:ext cx="1674120" cy="4393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리조트 관리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" y="919021"/>
          <a:ext cx="1674123" cy="192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123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400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체크인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체크아웃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예약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58336"/>
                  </a:ext>
                </a:extLst>
              </a:tr>
              <a:tr h="3818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연회장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714171"/>
                  </a:ext>
                </a:extLst>
              </a:tr>
              <a:tr h="372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고객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335313"/>
                  </a:ext>
                </a:extLst>
              </a:tr>
              <a:tr h="372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시설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654166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0" y="-2553"/>
            <a:ext cx="12192000" cy="4669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51351"/>
            <a:ext cx="217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DASAN RESORT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23443" y="89661"/>
            <a:ext cx="1101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관리자</a:t>
            </a:r>
            <a:r>
              <a:rPr lang="ko-KR" altLang="en-US" sz="1400" dirty="0">
                <a:solidFill>
                  <a:schemeClr val="bg1"/>
                </a:solidFill>
              </a:rPr>
              <a:t> 님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011704" y="103245"/>
            <a:ext cx="972766" cy="26043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로그아웃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666990" y="1041169"/>
            <a:ext cx="8401724" cy="569345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-3669" y="2856174"/>
            <a:ext cx="1674120" cy="4393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요금 관리</a:t>
            </a: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-3670" y="3316828"/>
          <a:ext cx="1674123" cy="1200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123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400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요금 조회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요금</a:t>
                      </a:r>
                      <a:r>
                        <a:rPr lang="ko-KR" altLang="en-US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설정 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▶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58336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환불 정책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99258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1677957" y="3716440"/>
          <a:ext cx="1847893" cy="1200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7893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객실 요금 설정 ▶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연회장 요금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12673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서비스 요금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697068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6610F87B-0162-8D42-8F79-7D7846C4DD32}"/>
              </a:ext>
            </a:extLst>
          </p:cNvPr>
          <p:cNvSpPr txBox="1"/>
          <p:nvPr/>
        </p:nvSpPr>
        <p:spPr>
          <a:xfrm>
            <a:off x="4054327" y="3914082"/>
            <a:ext cx="132001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A8DAA2B-8E46-764F-80D7-A35E23B7FB25}"/>
              </a:ext>
            </a:extLst>
          </p:cNvPr>
          <p:cNvSpPr txBox="1"/>
          <p:nvPr/>
        </p:nvSpPr>
        <p:spPr>
          <a:xfrm>
            <a:off x="6618822" y="3911311"/>
            <a:ext cx="132001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47" name="모서리가 둥근 직사각형 46">
            <a:extLst>
              <a:ext uri="{FF2B5EF4-FFF2-40B4-BE49-F238E27FC236}">
                <a16:creationId xmlns:a16="http://schemas.microsoft.com/office/drawing/2014/main" id="{9DDD18A5-2E01-3F42-A601-4C7E337EC480}"/>
              </a:ext>
            </a:extLst>
          </p:cNvPr>
          <p:cNvSpPr/>
          <p:nvPr/>
        </p:nvSpPr>
        <p:spPr>
          <a:xfrm>
            <a:off x="9873888" y="2210011"/>
            <a:ext cx="988261" cy="36933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수</a:t>
            </a:r>
            <a:r>
              <a:rPr kumimoji="1" lang="ko-Kore-KR" altLang="en-US" dirty="0"/>
              <a:t>정</a:t>
            </a:r>
          </a:p>
        </p:txBody>
      </p:sp>
      <p:sp>
        <p:nvSpPr>
          <p:cNvPr id="48" name="모서리가 둥근 직사각형 47">
            <a:extLst>
              <a:ext uri="{FF2B5EF4-FFF2-40B4-BE49-F238E27FC236}">
                <a16:creationId xmlns:a16="http://schemas.microsoft.com/office/drawing/2014/main" id="{50D3958C-C505-4C45-8622-D62A2B162F16}"/>
              </a:ext>
            </a:extLst>
          </p:cNvPr>
          <p:cNvSpPr/>
          <p:nvPr/>
        </p:nvSpPr>
        <p:spPr>
          <a:xfrm>
            <a:off x="10941742" y="2210011"/>
            <a:ext cx="988261" cy="36933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저장</a:t>
            </a:r>
            <a:endParaRPr kumimoji="1" lang="ko-Kore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0FDA68F-B8BD-45E7-8387-91189C8CF4A6}"/>
              </a:ext>
            </a:extLst>
          </p:cNvPr>
          <p:cNvSpPr txBox="1"/>
          <p:nvPr/>
        </p:nvSpPr>
        <p:spPr>
          <a:xfrm>
            <a:off x="3655758" y="5679370"/>
            <a:ext cx="6567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성수기</a:t>
            </a:r>
            <a:r>
              <a:rPr lang="en-US" altLang="ko-KR" sz="14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: 2021.07.16 (</a:t>
            </a:r>
            <a:r>
              <a:rPr lang="ko-KR" altLang="en-US" sz="14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금</a:t>
            </a:r>
            <a:r>
              <a:rPr lang="en-US" altLang="ko-KR" sz="14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)~ 2021. 08. 21(</a:t>
            </a:r>
            <a:r>
              <a:rPr lang="ko-KR" altLang="en-US" sz="14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토</a:t>
            </a:r>
            <a:r>
              <a:rPr lang="en-US" altLang="ko-KR" sz="14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), 2021.12.18(</a:t>
            </a:r>
            <a:r>
              <a:rPr lang="ko-KR" altLang="en-US" sz="14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토</a:t>
            </a:r>
            <a:r>
              <a:rPr lang="en-US" altLang="ko-KR" sz="14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)~2021.02.28(</a:t>
            </a:r>
            <a:r>
              <a:rPr lang="ko-KR" altLang="en-US" sz="14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r>
              <a:rPr lang="en-US" altLang="ko-KR" sz="14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29" name="직사각형 28"/>
          <p:cNvSpPr/>
          <p:nvPr/>
        </p:nvSpPr>
        <p:spPr>
          <a:xfrm flipV="1">
            <a:off x="3688676" y="595797"/>
            <a:ext cx="8401724" cy="4453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5729856" y="696490"/>
            <a:ext cx="2041180" cy="3446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3688676" y="696490"/>
            <a:ext cx="2041180" cy="344680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7771036" y="696490"/>
            <a:ext cx="2041180" cy="3446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11558985" y="556873"/>
            <a:ext cx="1266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×</a:t>
            </a:r>
            <a:endParaRPr lang="ko-KR" altLang="en-US" sz="28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9431934" y="660521"/>
            <a:ext cx="44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×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390754" y="668775"/>
            <a:ext cx="44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×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345071" y="660521"/>
            <a:ext cx="44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×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B94630C-88EF-437A-AED3-7DB8ABDDAA1A}"/>
              </a:ext>
            </a:extLst>
          </p:cNvPr>
          <p:cNvSpPr txBox="1"/>
          <p:nvPr/>
        </p:nvSpPr>
        <p:spPr>
          <a:xfrm>
            <a:off x="3731301" y="729254"/>
            <a:ext cx="1577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객실 요금 설정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B94630C-88EF-437A-AED3-7DB8ABDDAA1A}"/>
              </a:ext>
            </a:extLst>
          </p:cNvPr>
          <p:cNvSpPr txBox="1"/>
          <p:nvPr/>
        </p:nvSpPr>
        <p:spPr>
          <a:xfrm>
            <a:off x="5772481" y="729254"/>
            <a:ext cx="1577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연회장 요금 설정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94630C-88EF-437A-AED3-7DB8ABDDAA1A}"/>
              </a:ext>
            </a:extLst>
          </p:cNvPr>
          <p:cNvSpPr txBox="1"/>
          <p:nvPr/>
        </p:nvSpPr>
        <p:spPr>
          <a:xfrm>
            <a:off x="7843849" y="729254"/>
            <a:ext cx="1577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요금 설정</a:t>
            </a:r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0519813A-157F-F149-A3A5-3DADCCC6776A}"/>
              </a:ext>
            </a:extLst>
          </p:cNvPr>
          <p:cNvGraphicFramePr>
            <a:graphicFrameLocks noGrp="1"/>
          </p:cNvGraphicFramePr>
          <p:nvPr/>
        </p:nvGraphicFramePr>
        <p:xfrm>
          <a:off x="3770350" y="2733284"/>
          <a:ext cx="8198521" cy="28532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302">
                  <a:extLst>
                    <a:ext uri="{9D8B030D-6E8A-4147-A177-3AD203B41FA5}">
                      <a16:colId xmlns:a16="http://schemas.microsoft.com/office/drawing/2014/main" val="375811811"/>
                    </a:ext>
                  </a:extLst>
                </a:gridCol>
                <a:gridCol w="1172515">
                  <a:extLst>
                    <a:ext uri="{9D8B030D-6E8A-4147-A177-3AD203B41FA5}">
                      <a16:colId xmlns:a16="http://schemas.microsoft.com/office/drawing/2014/main" val="2526171334"/>
                    </a:ext>
                  </a:extLst>
                </a:gridCol>
                <a:gridCol w="1016284">
                  <a:extLst>
                    <a:ext uri="{9D8B030D-6E8A-4147-A177-3AD203B41FA5}">
                      <a16:colId xmlns:a16="http://schemas.microsoft.com/office/drawing/2014/main" val="68124806"/>
                    </a:ext>
                  </a:extLst>
                </a:gridCol>
                <a:gridCol w="1016284">
                  <a:extLst>
                    <a:ext uri="{9D8B030D-6E8A-4147-A177-3AD203B41FA5}">
                      <a16:colId xmlns:a16="http://schemas.microsoft.com/office/drawing/2014/main" val="348403212"/>
                    </a:ext>
                  </a:extLst>
                </a:gridCol>
                <a:gridCol w="1016284">
                  <a:extLst>
                    <a:ext uri="{9D8B030D-6E8A-4147-A177-3AD203B41FA5}">
                      <a16:colId xmlns:a16="http://schemas.microsoft.com/office/drawing/2014/main" val="1345757514"/>
                    </a:ext>
                  </a:extLst>
                </a:gridCol>
                <a:gridCol w="1016284">
                  <a:extLst>
                    <a:ext uri="{9D8B030D-6E8A-4147-A177-3AD203B41FA5}">
                      <a16:colId xmlns:a16="http://schemas.microsoft.com/office/drawing/2014/main" val="357526903"/>
                    </a:ext>
                  </a:extLst>
                </a:gridCol>
                <a:gridCol w="1016284">
                  <a:extLst>
                    <a:ext uri="{9D8B030D-6E8A-4147-A177-3AD203B41FA5}">
                      <a16:colId xmlns:a16="http://schemas.microsoft.com/office/drawing/2014/main" val="3147475432"/>
                    </a:ext>
                  </a:extLst>
                </a:gridCol>
                <a:gridCol w="1016284">
                  <a:extLst>
                    <a:ext uri="{9D8B030D-6E8A-4147-A177-3AD203B41FA5}">
                      <a16:colId xmlns:a16="http://schemas.microsoft.com/office/drawing/2014/main" val="2093027882"/>
                    </a:ext>
                  </a:extLst>
                </a:gridCol>
              </a:tblGrid>
              <a:tr h="593506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디럭스</a:t>
                      </a:r>
                      <a:endParaRPr lang="ko-KR" altLang="en-US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비즈니스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수페리어</a:t>
                      </a:r>
                      <a:endParaRPr lang="ko-KR" altLang="en-US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디럭스 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스위트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비즈니스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스위트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수페리어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스위트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079967"/>
                  </a:ext>
                </a:extLst>
              </a:tr>
              <a:tr h="52765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비성수기</a:t>
                      </a:r>
                      <a:endParaRPr lang="ko-KR" altLang="en-US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2112399"/>
                  </a:ext>
                </a:extLst>
              </a:tr>
              <a:tr h="61697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주말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공휴일 포함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107963"/>
                  </a:ext>
                </a:extLst>
              </a:tr>
              <a:tr h="50755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성수기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750,000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9656073"/>
                  </a:ext>
                </a:extLst>
              </a:tr>
              <a:tr h="60751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주말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공휴일 포함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507230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211EE4C1-2548-48D6-9322-B5004623296A}"/>
              </a:ext>
            </a:extLst>
          </p:cNvPr>
          <p:cNvSpPr txBox="1"/>
          <p:nvPr/>
        </p:nvSpPr>
        <p:spPr>
          <a:xfrm>
            <a:off x="3758861" y="1465442"/>
            <a:ext cx="1549682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2"/>
                </a:solidFill>
              </a:rPr>
              <a:t>객실 요금 설정</a:t>
            </a:r>
            <a:endParaRPr lang="en-US" altLang="ko-KR" sz="16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7189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654667" y="457199"/>
            <a:ext cx="1869576" cy="64008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476656"/>
            <a:ext cx="1674124" cy="63910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" y="476814"/>
            <a:ext cx="1674120" cy="4393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리조트 관리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" y="919021"/>
          <a:ext cx="1674123" cy="192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123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400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체크인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체크아웃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예약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58336"/>
                  </a:ext>
                </a:extLst>
              </a:tr>
              <a:tr h="3818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연회장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714171"/>
                  </a:ext>
                </a:extLst>
              </a:tr>
              <a:tr h="372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고객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335313"/>
                  </a:ext>
                </a:extLst>
              </a:tr>
              <a:tr h="372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시설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654166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0" y="-2553"/>
            <a:ext cx="12192000" cy="4669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51351"/>
            <a:ext cx="217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DASAN RESORT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23443" y="89661"/>
            <a:ext cx="1101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관리자</a:t>
            </a:r>
            <a:r>
              <a:rPr lang="ko-KR" altLang="en-US" sz="1400" dirty="0">
                <a:solidFill>
                  <a:schemeClr val="bg1"/>
                </a:solidFill>
              </a:rPr>
              <a:t> 님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011704" y="103245"/>
            <a:ext cx="972766" cy="26043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로그아웃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666990" y="1041169"/>
            <a:ext cx="8401724" cy="569345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-3669" y="2856174"/>
            <a:ext cx="1674120" cy="4393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요금 관리</a:t>
            </a: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-3670" y="3316828"/>
          <a:ext cx="1674123" cy="1200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123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400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요금 조회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요금</a:t>
                      </a:r>
                      <a:r>
                        <a:rPr lang="ko-KR" altLang="en-US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설정 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▶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58336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환불 정책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99258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1677957" y="3716440"/>
          <a:ext cx="1847893" cy="1200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7893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400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객실 요금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  연회장 요금 설정 ▶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12673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서비스 요금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697068"/>
                  </a:ext>
                </a:extLst>
              </a:tr>
            </a:tbl>
          </a:graphicData>
        </a:graphic>
      </p:graphicFrame>
      <p:sp>
        <p:nvSpPr>
          <p:cNvPr id="63" name="모서리가 둥근 직사각형 46">
            <a:extLst>
              <a:ext uri="{FF2B5EF4-FFF2-40B4-BE49-F238E27FC236}">
                <a16:creationId xmlns:a16="http://schemas.microsoft.com/office/drawing/2014/main" id="{BA59B45F-1E43-4877-8DC6-813391D3EB4F}"/>
              </a:ext>
            </a:extLst>
          </p:cNvPr>
          <p:cNvSpPr/>
          <p:nvPr/>
        </p:nvSpPr>
        <p:spPr>
          <a:xfrm>
            <a:off x="9815760" y="2171325"/>
            <a:ext cx="988261" cy="36933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수</a:t>
            </a:r>
            <a:r>
              <a:rPr kumimoji="1" lang="ko-Kore-KR" altLang="en-US" dirty="0"/>
              <a:t>정</a:t>
            </a:r>
          </a:p>
        </p:txBody>
      </p:sp>
      <p:sp>
        <p:nvSpPr>
          <p:cNvPr id="64" name="모서리가 둥근 직사각형 47">
            <a:extLst>
              <a:ext uri="{FF2B5EF4-FFF2-40B4-BE49-F238E27FC236}">
                <a16:creationId xmlns:a16="http://schemas.microsoft.com/office/drawing/2014/main" id="{CBFA0720-9B58-4298-AFD0-8D6BE3567A17}"/>
              </a:ext>
            </a:extLst>
          </p:cNvPr>
          <p:cNvSpPr/>
          <p:nvPr/>
        </p:nvSpPr>
        <p:spPr>
          <a:xfrm>
            <a:off x="10883614" y="2171325"/>
            <a:ext cx="988261" cy="36933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저장</a:t>
            </a:r>
            <a:endParaRPr kumimoji="1" lang="ko-Kore-KR" altLang="en-US" dirty="0"/>
          </a:p>
        </p:txBody>
      </p:sp>
      <p:sp>
        <p:nvSpPr>
          <p:cNvPr id="29" name="직사각형 28"/>
          <p:cNvSpPr/>
          <p:nvPr/>
        </p:nvSpPr>
        <p:spPr>
          <a:xfrm flipV="1">
            <a:off x="3688676" y="595797"/>
            <a:ext cx="8401724" cy="4453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11558985" y="556873"/>
            <a:ext cx="1266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×</a:t>
            </a:r>
            <a:endParaRPr lang="ko-KR" altLang="en-US" sz="28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9431934" y="660521"/>
            <a:ext cx="44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×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345071" y="660521"/>
            <a:ext cx="44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×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92E3E800-7411-1643-A914-5685F95E47B3}"/>
              </a:ext>
            </a:extLst>
          </p:cNvPr>
          <p:cNvGraphicFramePr>
            <a:graphicFrameLocks noGrp="1"/>
          </p:cNvGraphicFramePr>
          <p:nvPr/>
        </p:nvGraphicFramePr>
        <p:xfrm>
          <a:off x="3746453" y="2670662"/>
          <a:ext cx="8286170" cy="2604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2212">
                  <a:extLst>
                    <a:ext uri="{9D8B030D-6E8A-4147-A177-3AD203B41FA5}">
                      <a16:colId xmlns:a16="http://schemas.microsoft.com/office/drawing/2014/main" val="2526171334"/>
                    </a:ext>
                  </a:extLst>
                </a:gridCol>
                <a:gridCol w="1055267">
                  <a:extLst>
                    <a:ext uri="{9D8B030D-6E8A-4147-A177-3AD203B41FA5}">
                      <a16:colId xmlns:a16="http://schemas.microsoft.com/office/drawing/2014/main" val="68124806"/>
                    </a:ext>
                  </a:extLst>
                </a:gridCol>
                <a:gridCol w="1298201">
                  <a:extLst>
                    <a:ext uri="{9D8B030D-6E8A-4147-A177-3AD203B41FA5}">
                      <a16:colId xmlns:a16="http://schemas.microsoft.com/office/drawing/2014/main" val="348403212"/>
                    </a:ext>
                  </a:extLst>
                </a:gridCol>
                <a:gridCol w="1183383">
                  <a:extLst>
                    <a:ext uri="{9D8B030D-6E8A-4147-A177-3AD203B41FA5}">
                      <a16:colId xmlns:a16="http://schemas.microsoft.com/office/drawing/2014/main" val="1345757514"/>
                    </a:ext>
                  </a:extLst>
                </a:gridCol>
                <a:gridCol w="1209975">
                  <a:extLst>
                    <a:ext uri="{9D8B030D-6E8A-4147-A177-3AD203B41FA5}">
                      <a16:colId xmlns:a16="http://schemas.microsoft.com/office/drawing/2014/main" val="357526903"/>
                    </a:ext>
                  </a:extLst>
                </a:gridCol>
                <a:gridCol w="1143493">
                  <a:extLst>
                    <a:ext uri="{9D8B030D-6E8A-4147-A177-3AD203B41FA5}">
                      <a16:colId xmlns:a16="http://schemas.microsoft.com/office/drawing/2014/main" val="3147475432"/>
                    </a:ext>
                  </a:extLst>
                </a:gridCol>
                <a:gridCol w="1083639">
                  <a:extLst>
                    <a:ext uri="{9D8B030D-6E8A-4147-A177-3AD203B41FA5}">
                      <a16:colId xmlns:a16="http://schemas.microsoft.com/office/drawing/2014/main" val="2093027882"/>
                    </a:ext>
                  </a:extLst>
                </a:gridCol>
              </a:tblGrid>
              <a:tr h="50627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YULGOK</a:t>
                      </a:r>
                      <a:endParaRPr lang="ko-KR" altLang="en-US" sz="12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WONCHEON</a:t>
                      </a:r>
                      <a:endParaRPr lang="ko-KR" altLang="en-US" sz="12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SEONGHO</a:t>
                      </a:r>
                      <a:endParaRPr lang="ko-KR" altLang="en-US" sz="12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YEONAM</a:t>
                      </a:r>
                      <a:endParaRPr lang="ko-KR" altLang="en-US" sz="12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PALDAL</a:t>
                      </a:r>
                      <a:endParaRPr lang="ko-KR" altLang="en-US" sz="12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HONGJAE</a:t>
                      </a:r>
                      <a:endParaRPr lang="ko-KR" altLang="en-US" sz="1200" b="1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079967"/>
                  </a:ext>
                </a:extLst>
              </a:tr>
              <a:tr h="53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연회실 수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2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2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2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2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2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2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872592"/>
                  </a:ext>
                </a:extLst>
              </a:tr>
              <a:tr h="488551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 수용인원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12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12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12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ko-KR" altLang="en-US" sz="12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2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endParaRPr lang="ko-KR" altLang="en-US" sz="12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6107963"/>
                  </a:ext>
                </a:extLst>
              </a:tr>
              <a:tr h="56274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대실 가격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500,000</a:t>
                      </a:r>
                      <a:endParaRPr lang="ko-KR" altLang="en-US" sz="12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500,000</a:t>
                      </a:r>
                      <a:endParaRPr lang="ko-KR" altLang="en-US" sz="12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500,000</a:t>
                      </a:r>
                      <a:endParaRPr lang="ko-KR" altLang="en-US" sz="12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500,000</a:t>
                      </a:r>
                      <a:endParaRPr lang="ko-KR" altLang="en-US" sz="12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1,000,000</a:t>
                      </a:r>
                      <a:endParaRPr lang="ko-KR" altLang="en-US" sz="12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1,000,000</a:t>
                      </a:r>
                      <a:endParaRPr lang="ko-KR" altLang="en-US" sz="12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033783"/>
                  </a:ext>
                </a:extLst>
              </a:tr>
              <a:tr h="50863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인원 당 가격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20,000</a:t>
                      </a:r>
                      <a:endParaRPr lang="ko-KR" altLang="en-US" sz="12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20,000</a:t>
                      </a:r>
                      <a:endParaRPr lang="ko-KR" altLang="en-US" sz="12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20,000</a:t>
                      </a:r>
                      <a:endParaRPr lang="ko-KR" altLang="en-US" sz="12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20,000</a:t>
                      </a:r>
                      <a:endParaRPr lang="ko-KR" altLang="en-US" sz="12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20,000</a:t>
                      </a:r>
                      <a:endParaRPr lang="ko-KR" altLang="en-US" sz="12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20,000</a:t>
                      </a:r>
                      <a:endParaRPr lang="ko-KR" altLang="en-US" sz="12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920833"/>
                  </a:ext>
                </a:extLst>
              </a:tr>
            </a:tbl>
          </a:graphicData>
        </a:graphic>
      </p:graphicFrame>
      <p:sp>
        <p:nvSpPr>
          <p:cNvPr id="44" name="TextBox 43">
            <a:extLst>
              <a:ext uri="{FF2B5EF4-FFF2-40B4-BE49-F238E27FC236}">
                <a16:creationId xmlns:a16="http://schemas.microsoft.com/office/drawing/2014/main" id="{A2662032-407E-AD4A-AA9B-E46B91E7BC88}"/>
              </a:ext>
            </a:extLst>
          </p:cNvPr>
          <p:cNvSpPr txBox="1"/>
          <p:nvPr/>
        </p:nvSpPr>
        <p:spPr>
          <a:xfrm>
            <a:off x="3792172" y="5313823"/>
            <a:ext cx="8310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4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총 부과금액 </a:t>
            </a:r>
            <a:r>
              <a:rPr lang="en-US" altLang="ko-KR" sz="14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=</a:t>
            </a:r>
            <a:r>
              <a:rPr lang="ko-KR" altLang="en-US" sz="14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대실 가격 </a:t>
            </a:r>
            <a:r>
              <a:rPr lang="en-US" altLang="ko-KR" sz="14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ko-KR" altLang="en-US" sz="1400" dirty="0">
                <a:ln w="19050">
                  <a:noFill/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인원 당 가격*인원수</a:t>
            </a:r>
            <a:endParaRPr lang="en-US" altLang="ko-KR" sz="1400" dirty="0">
              <a:ln w="19050">
                <a:noFill/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11EE4C1-2548-48D6-9322-B5004623296A}"/>
              </a:ext>
            </a:extLst>
          </p:cNvPr>
          <p:cNvSpPr txBox="1"/>
          <p:nvPr/>
        </p:nvSpPr>
        <p:spPr>
          <a:xfrm>
            <a:off x="3758860" y="1465442"/>
            <a:ext cx="1796119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2"/>
                </a:solidFill>
              </a:rPr>
              <a:t>연회장 요금 조회</a:t>
            </a:r>
            <a:endParaRPr lang="en-US" altLang="ko-KR" sz="1600" b="1" dirty="0">
              <a:solidFill>
                <a:schemeClr val="tx2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5729856" y="696490"/>
            <a:ext cx="2041180" cy="344680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3688676" y="696490"/>
            <a:ext cx="2041180" cy="3446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7771036" y="696490"/>
            <a:ext cx="2041180" cy="3446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9431934" y="660521"/>
            <a:ext cx="44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×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390754" y="668775"/>
            <a:ext cx="44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×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345071" y="660521"/>
            <a:ext cx="44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×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B94630C-88EF-437A-AED3-7DB8ABDDAA1A}"/>
              </a:ext>
            </a:extLst>
          </p:cNvPr>
          <p:cNvSpPr txBox="1"/>
          <p:nvPr/>
        </p:nvSpPr>
        <p:spPr>
          <a:xfrm>
            <a:off x="3731301" y="729254"/>
            <a:ext cx="1577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객실 요금 설정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B94630C-88EF-437A-AED3-7DB8ABDDAA1A}"/>
              </a:ext>
            </a:extLst>
          </p:cNvPr>
          <p:cNvSpPr txBox="1"/>
          <p:nvPr/>
        </p:nvSpPr>
        <p:spPr>
          <a:xfrm>
            <a:off x="5772481" y="729254"/>
            <a:ext cx="1577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연회장 요금 설정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94630C-88EF-437A-AED3-7DB8ABDDAA1A}"/>
              </a:ext>
            </a:extLst>
          </p:cNvPr>
          <p:cNvSpPr txBox="1"/>
          <p:nvPr/>
        </p:nvSpPr>
        <p:spPr>
          <a:xfrm>
            <a:off x="7843849" y="729254"/>
            <a:ext cx="1577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요금 설정</a:t>
            </a:r>
          </a:p>
        </p:txBody>
      </p:sp>
    </p:spTree>
    <p:extLst>
      <p:ext uri="{BB962C8B-B14F-4D97-AF65-F5344CB8AC3E}">
        <p14:creationId xmlns:p14="http://schemas.microsoft.com/office/powerpoint/2010/main" val="2519835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9438640" y="1"/>
          <a:ext cx="2753360" cy="6870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3360">
                  <a:extLst>
                    <a:ext uri="{9D8B030D-6E8A-4147-A177-3AD203B41FA5}">
                      <a16:colId xmlns:a16="http://schemas.microsoft.com/office/drawing/2014/main" val="2573722745"/>
                    </a:ext>
                  </a:extLst>
                </a:gridCol>
              </a:tblGrid>
              <a:tr h="404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259455"/>
                  </a:ext>
                </a:extLst>
              </a:tr>
              <a:tr h="9375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고객이 리조트에 투숙하면서 이용한 모든 서비스 및 시설 이용 요금이 포함된 이용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</a:rPr>
                        <a:t> 내역 및 총 결제해야 하는 금액이 나옴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292879"/>
                  </a:ext>
                </a:extLst>
              </a:tr>
              <a:tr h="7258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결제 버튼 누르면 자동으로 결제 시스템으로 넘어가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</a:rPr>
                        <a:t> 결제 가능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684759"/>
                  </a:ext>
                </a:extLst>
              </a:tr>
              <a:tr h="4789855"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998880"/>
                  </a:ext>
                </a:extLst>
              </a:tr>
            </a:tbl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29160" cy="6858000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3048000" y="1930400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5424080" y="5801360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90804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654667" y="457199"/>
            <a:ext cx="1869576" cy="64008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476656"/>
            <a:ext cx="1674124" cy="63910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" y="476814"/>
            <a:ext cx="1674120" cy="4393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리조트 관리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" y="919021"/>
          <a:ext cx="1674123" cy="192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123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400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체크인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체크아웃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예약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58336"/>
                  </a:ext>
                </a:extLst>
              </a:tr>
              <a:tr h="3818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연회장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714171"/>
                  </a:ext>
                </a:extLst>
              </a:tr>
              <a:tr h="372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고객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335313"/>
                  </a:ext>
                </a:extLst>
              </a:tr>
              <a:tr h="372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시설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654166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0" y="-2553"/>
            <a:ext cx="12192000" cy="4669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51351"/>
            <a:ext cx="217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DASAN RESORT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23443" y="89661"/>
            <a:ext cx="1101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관리자</a:t>
            </a:r>
            <a:r>
              <a:rPr lang="ko-KR" altLang="en-US" sz="1400" dirty="0">
                <a:solidFill>
                  <a:schemeClr val="bg1"/>
                </a:solidFill>
              </a:rPr>
              <a:t> 님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011704" y="103245"/>
            <a:ext cx="972766" cy="26043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로그아웃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666990" y="1041169"/>
            <a:ext cx="8401724" cy="569345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-3669" y="2856174"/>
            <a:ext cx="1674120" cy="4393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요금 관리</a:t>
            </a: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-3670" y="3316828"/>
          <a:ext cx="1674123" cy="1200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123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400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요금 조회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요금</a:t>
                      </a:r>
                      <a:r>
                        <a:rPr lang="ko-KR" altLang="en-US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설정 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▶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58336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환불 정책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99258"/>
                  </a:ext>
                </a:extLst>
              </a:tr>
            </a:tbl>
          </a:graphicData>
        </a:graphic>
      </p:graphicFrame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1677957" y="3716440"/>
          <a:ext cx="1847893" cy="1200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7893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객실 요금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연회장 요금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12673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 서비스 요금 설정 ▶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697068"/>
                  </a:ext>
                </a:extLst>
              </a:tr>
            </a:tbl>
          </a:graphicData>
        </a:graphic>
      </p:graphicFrame>
      <p:sp>
        <p:nvSpPr>
          <p:cNvPr id="39" name="모서리가 둥근 직사각형 46">
            <a:extLst>
              <a:ext uri="{FF2B5EF4-FFF2-40B4-BE49-F238E27FC236}">
                <a16:creationId xmlns:a16="http://schemas.microsoft.com/office/drawing/2014/main" id="{29B756DB-E3FB-43E2-B985-24D4631BF000}"/>
              </a:ext>
            </a:extLst>
          </p:cNvPr>
          <p:cNvSpPr/>
          <p:nvPr/>
        </p:nvSpPr>
        <p:spPr>
          <a:xfrm>
            <a:off x="9812216" y="2949537"/>
            <a:ext cx="988261" cy="36933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수</a:t>
            </a:r>
            <a:r>
              <a:rPr kumimoji="1" lang="ko-Kore-KR" altLang="en-US" dirty="0"/>
              <a:t>정</a:t>
            </a:r>
          </a:p>
        </p:txBody>
      </p:sp>
      <p:sp>
        <p:nvSpPr>
          <p:cNvPr id="40" name="모서리가 둥근 직사각형 47">
            <a:extLst>
              <a:ext uri="{FF2B5EF4-FFF2-40B4-BE49-F238E27FC236}">
                <a16:creationId xmlns:a16="http://schemas.microsoft.com/office/drawing/2014/main" id="{9A90A37C-299B-4B58-8F99-3B5350D90BA2}"/>
              </a:ext>
            </a:extLst>
          </p:cNvPr>
          <p:cNvSpPr/>
          <p:nvPr/>
        </p:nvSpPr>
        <p:spPr>
          <a:xfrm>
            <a:off x="10880070" y="2949537"/>
            <a:ext cx="988261" cy="36933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저장</a:t>
            </a:r>
            <a:endParaRPr kumimoji="1" lang="ko-Kore-KR" altLang="en-US" dirty="0"/>
          </a:p>
        </p:txBody>
      </p:sp>
      <p:sp>
        <p:nvSpPr>
          <p:cNvPr id="25" name="직사각형 24"/>
          <p:cNvSpPr/>
          <p:nvPr/>
        </p:nvSpPr>
        <p:spPr>
          <a:xfrm flipV="1">
            <a:off x="3688676" y="595797"/>
            <a:ext cx="8401724" cy="4453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11558985" y="556873"/>
            <a:ext cx="1266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×</a:t>
            </a:r>
            <a:endParaRPr lang="ko-KR" altLang="en-US" sz="28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9431934" y="660521"/>
            <a:ext cx="44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×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345071" y="660521"/>
            <a:ext cx="44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×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5729856" y="696490"/>
            <a:ext cx="2041180" cy="3446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3688676" y="696490"/>
            <a:ext cx="2041180" cy="3446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7771036" y="696490"/>
            <a:ext cx="2041180" cy="344680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9431934" y="660521"/>
            <a:ext cx="44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×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390754" y="668775"/>
            <a:ext cx="44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×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345071" y="660521"/>
            <a:ext cx="44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×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B94630C-88EF-437A-AED3-7DB8ABDDAA1A}"/>
              </a:ext>
            </a:extLst>
          </p:cNvPr>
          <p:cNvSpPr txBox="1"/>
          <p:nvPr/>
        </p:nvSpPr>
        <p:spPr>
          <a:xfrm>
            <a:off x="3731301" y="729254"/>
            <a:ext cx="1577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객실 요금 설정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B94630C-88EF-437A-AED3-7DB8ABDDAA1A}"/>
              </a:ext>
            </a:extLst>
          </p:cNvPr>
          <p:cNvSpPr txBox="1"/>
          <p:nvPr/>
        </p:nvSpPr>
        <p:spPr>
          <a:xfrm>
            <a:off x="5772481" y="729254"/>
            <a:ext cx="1577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연회장 요금 설정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94630C-88EF-437A-AED3-7DB8ABDDAA1A}"/>
              </a:ext>
            </a:extLst>
          </p:cNvPr>
          <p:cNvSpPr txBox="1"/>
          <p:nvPr/>
        </p:nvSpPr>
        <p:spPr>
          <a:xfrm>
            <a:off x="7843849" y="729254"/>
            <a:ext cx="1577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요금 설정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11EE4C1-2548-48D6-9322-B5004623296A}"/>
              </a:ext>
            </a:extLst>
          </p:cNvPr>
          <p:cNvSpPr txBox="1"/>
          <p:nvPr/>
        </p:nvSpPr>
        <p:spPr>
          <a:xfrm>
            <a:off x="3758860" y="1465442"/>
            <a:ext cx="1796119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2"/>
                </a:solidFill>
              </a:rPr>
              <a:t>서비스 요금 조회</a:t>
            </a:r>
            <a:endParaRPr lang="en-US" altLang="ko-KR" sz="1600" b="1" dirty="0">
              <a:solidFill>
                <a:schemeClr val="tx2"/>
              </a:solidFill>
            </a:endParaRPr>
          </a:p>
        </p:txBody>
      </p:sp>
      <p:graphicFrame>
        <p:nvGraphicFramePr>
          <p:cNvPr id="56" name="표 55">
            <a:extLst>
              <a:ext uri="{FF2B5EF4-FFF2-40B4-BE49-F238E27FC236}">
                <a16:creationId xmlns:a16="http://schemas.microsoft.com/office/drawing/2014/main" id="{0D481F5D-D10C-9E4D-9F14-96A73737132B}"/>
              </a:ext>
            </a:extLst>
          </p:cNvPr>
          <p:cNvGraphicFramePr>
            <a:graphicFrameLocks noGrp="1"/>
          </p:cNvGraphicFramePr>
          <p:nvPr/>
        </p:nvGraphicFramePr>
        <p:xfrm>
          <a:off x="3816852" y="3536900"/>
          <a:ext cx="8101999" cy="9700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022">
                  <a:extLst>
                    <a:ext uri="{9D8B030D-6E8A-4147-A177-3AD203B41FA5}">
                      <a16:colId xmlns:a16="http://schemas.microsoft.com/office/drawing/2014/main" val="2526171334"/>
                    </a:ext>
                  </a:extLst>
                </a:gridCol>
                <a:gridCol w="1326092">
                  <a:extLst>
                    <a:ext uri="{9D8B030D-6E8A-4147-A177-3AD203B41FA5}">
                      <a16:colId xmlns:a16="http://schemas.microsoft.com/office/drawing/2014/main" val="68124806"/>
                    </a:ext>
                  </a:extLst>
                </a:gridCol>
                <a:gridCol w="1339093">
                  <a:extLst>
                    <a:ext uri="{9D8B030D-6E8A-4147-A177-3AD203B41FA5}">
                      <a16:colId xmlns:a16="http://schemas.microsoft.com/office/drawing/2014/main" val="348403212"/>
                    </a:ext>
                  </a:extLst>
                </a:gridCol>
                <a:gridCol w="1144080">
                  <a:extLst>
                    <a:ext uri="{9D8B030D-6E8A-4147-A177-3AD203B41FA5}">
                      <a16:colId xmlns:a16="http://schemas.microsoft.com/office/drawing/2014/main" val="1345757514"/>
                    </a:ext>
                  </a:extLst>
                </a:gridCol>
                <a:gridCol w="1365095">
                  <a:extLst>
                    <a:ext uri="{9D8B030D-6E8A-4147-A177-3AD203B41FA5}">
                      <a16:colId xmlns:a16="http://schemas.microsoft.com/office/drawing/2014/main" val="357526903"/>
                    </a:ext>
                  </a:extLst>
                </a:gridCol>
                <a:gridCol w="1027071">
                  <a:extLst>
                    <a:ext uri="{9D8B030D-6E8A-4147-A177-3AD203B41FA5}">
                      <a16:colId xmlns:a16="http://schemas.microsoft.com/office/drawing/2014/main" val="3147475432"/>
                    </a:ext>
                  </a:extLst>
                </a:gridCol>
                <a:gridCol w="955546">
                  <a:extLst>
                    <a:ext uri="{9D8B030D-6E8A-4147-A177-3AD203B41FA5}">
                      <a16:colId xmlns:a16="http://schemas.microsoft.com/office/drawing/2014/main" val="2093027882"/>
                    </a:ext>
                  </a:extLst>
                </a:gridCol>
              </a:tblGrid>
              <a:tr h="45498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수원화성 투어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광교호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둘레길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투어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수원</a:t>
                      </a:r>
                      <a:endParaRPr lang="en-US" altLang="ko-KR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전통주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체험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떡 만들기 체험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다도 체험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농장 체험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079967"/>
                  </a:ext>
                </a:extLst>
              </a:tr>
              <a:tr h="5128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가격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</a:t>
                      </a:r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70,000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872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88080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flipV="1">
            <a:off x="3688676" y="595797"/>
            <a:ext cx="8401724" cy="4453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654667" y="457199"/>
            <a:ext cx="1869576" cy="64008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476656"/>
            <a:ext cx="1674124" cy="63910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" y="476814"/>
            <a:ext cx="1674120" cy="4393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리조트 관리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" y="919021"/>
          <a:ext cx="1674123" cy="192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123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400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체크인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체크아웃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예약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58336"/>
                  </a:ext>
                </a:extLst>
              </a:tr>
              <a:tr h="3818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연회장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714171"/>
                  </a:ext>
                </a:extLst>
              </a:tr>
              <a:tr h="372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고객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335313"/>
                  </a:ext>
                </a:extLst>
              </a:tr>
              <a:tr h="372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시설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654166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0" y="-2553"/>
            <a:ext cx="12192000" cy="4669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51351"/>
            <a:ext cx="217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DASAN RESORT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23443" y="89661"/>
            <a:ext cx="1101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관리자</a:t>
            </a:r>
            <a:r>
              <a:rPr lang="ko-KR" altLang="en-US" sz="1400" dirty="0">
                <a:solidFill>
                  <a:schemeClr val="bg1"/>
                </a:solidFill>
              </a:rPr>
              <a:t> 님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011704" y="103245"/>
            <a:ext cx="972766" cy="26043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로그아웃</a:t>
            </a:r>
          </a:p>
        </p:txBody>
      </p:sp>
      <p:sp>
        <p:nvSpPr>
          <p:cNvPr id="3" name="모서리가 둥근 직사각형 2"/>
          <p:cNvSpPr/>
          <p:nvPr/>
        </p:nvSpPr>
        <p:spPr>
          <a:xfrm>
            <a:off x="5729856" y="696490"/>
            <a:ext cx="2041180" cy="3446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688676" y="696490"/>
            <a:ext cx="2041180" cy="344680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666990" y="1041169"/>
            <a:ext cx="8401724" cy="569345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558985" y="556873"/>
            <a:ext cx="1266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×</a:t>
            </a:r>
            <a:endParaRPr lang="ko-KR" altLang="en-US" sz="28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390754" y="668775"/>
            <a:ext cx="44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×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345071" y="660521"/>
            <a:ext cx="44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×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-3669" y="2856174"/>
            <a:ext cx="1674120" cy="4393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요금 관리</a:t>
            </a: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-3670" y="3316828"/>
          <a:ext cx="1674123" cy="1200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123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400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요금 조회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요금</a:t>
                      </a:r>
                      <a:r>
                        <a:rPr lang="ko-KR" altLang="en-US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설정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58336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환불 정책 ▶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99258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1665508" y="4106416"/>
          <a:ext cx="1847893" cy="800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7893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400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환불 정책 조회 ▶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환불 정책 설정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12673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4401C01F-E01C-3446-B90A-7DECC162A6CA}"/>
              </a:ext>
            </a:extLst>
          </p:cNvPr>
          <p:cNvGraphicFramePr>
            <a:graphicFrameLocks noGrp="1"/>
          </p:cNvGraphicFramePr>
          <p:nvPr/>
        </p:nvGraphicFramePr>
        <p:xfrm>
          <a:off x="3710224" y="3469622"/>
          <a:ext cx="8295794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1883">
                  <a:extLst>
                    <a:ext uri="{9D8B030D-6E8A-4147-A177-3AD203B41FA5}">
                      <a16:colId xmlns:a16="http://schemas.microsoft.com/office/drawing/2014/main" val="922716557"/>
                    </a:ext>
                  </a:extLst>
                </a:gridCol>
                <a:gridCol w="937260">
                  <a:extLst>
                    <a:ext uri="{9D8B030D-6E8A-4147-A177-3AD203B41FA5}">
                      <a16:colId xmlns:a16="http://schemas.microsoft.com/office/drawing/2014/main" val="795640312"/>
                    </a:ext>
                  </a:extLst>
                </a:gridCol>
                <a:gridCol w="937260">
                  <a:extLst>
                    <a:ext uri="{9D8B030D-6E8A-4147-A177-3AD203B41FA5}">
                      <a16:colId xmlns:a16="http://schemas.microsoft.com/office/drawing/2014/main" val="2644163018"/>
                    </a:ext>
                  </a:extLst>
                </a:gridCol>
                <a:gridCol w="925830">
                  <a:extLst>
                    <a:ext uri="{9D8B030D-6E8A-4147-A177-3AD203B41FA5}">
                      <a16:colId xmlns:a16="http://schemas.microsoft.com/office/drawing/2014/main" val="94220401"/>
                    </a:ext>
                  </a:extLst>
                </a:gridCol>
                <a:gridCol w="925830">
                  <a:extLst>
                    <a:ext uri="{9D8B030D-6E8A-4147-A177-3AD203B41FA5}">
                      <a16:colId xmlns:a16="http://schemas.microsoft.com/office/drawing/2014/main" val="909728278"/>
                    </a:ext>
                  </a:extLst>
                </a:gridCol>
                <a:gridCol w="1012466">
                  <a:extLst>
                    <a:ext uri="{9D8B030D-6E8A-4147-A177-3AD203B41FA5}">
                      <a16:colId xmlns:a16="http://schemas.microsoft.com/office/drawing/2014/main" val="4163871672"/>
                    </a:ext>
                  </a:extLst>
                </a:gridCol>
                <a:gridCol w="804904">
                  <a:extLst>
                    <a:ext uri="{9D8B030D-6E8A-4147-A177-3AD203B41FA5}">
                      <a16:colId xmlns:a16="http://schemas.microsoft.com/office/drawing/2014/main" val="1110158143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33656623"/>
                    </a:ext>
                  </a:extLst>
                </a:gridCol>
                <a:gridCol w="1080251">
                  <a:extLst>
                    <a:ext uri="{9D8B030D-6E8A-4147-A177-3AD203B41FA5}">
                      <a16:colId xmlns:a16="http://schemas.microsoft.com/office/drawing/2014/main" val="95167298"/>
                    </a:ext>
                  </a:extLst>
                </a:gridCol>
              </a:tblGrid>
              <a:tr h="28803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 취소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 불이행</a:t>
                      </a: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(No-show)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98663"/>
                  </a:ext>
                </a:extLst>
              </a:tr>
              <a:tr h="38404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89623"/>
                  </a:ext>
                </a:extLst>
              </a:tr>
              <a:tr h="2880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40%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60%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60%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90%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90%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009037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4F1F74DB-9915-434F-A98D-F71C384ABDF5}"/>
              </a:ext>
            </a:extLst>
          </p:cNvPr>
          <p:cNvSpPr txBox="1"/>
          <p:nvPr/>
        </p:nvSpPr>
        <p:spPr>
          <a:xfrm>
            <a:off x="3790280" y="2692276"/>
            <a:ext cx="776870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취소 규정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예약된 일자에 체크인 되지 않는 경우 노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쇼</a:t>
            </a:r>
            <a:r>
              <a:rPr lang="en-US" altLang="ko-KR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(No-Show)</a:t>
            </a:r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처리</a:t>
            </a:r>
            <a:endParaRPr lang="en-US" altLang="ko-KR" sz="14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94630C-88EF-437A-AED3-7DB8ABDDAA1A}"/>
              </a:ext>
            </a:extLst>
          </p:cNvPr>
          <p:cNvSpPr txBox="1"/>
          <p:nvPr/>
        </p:nvSpPr>
        <p:spPr>
          <a:xfrm>
            <a:off x="3731301" y="729254"/>
            <a:ext cx="1577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환불 정책 조회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94630C-88EF-437A-AED3-7DB8ABDDAA1A}"/>
              </a:ext>
            </a:extLst>
          </p:cNvPr>
          <p:cNvSpPr txBox="1"/>
          <p:nvPr/>
        </p:nvSpPr>
        <p:spPr>
          <a:xfrm>
            <a:off x="5743099" y="718873"/>
            <a:ext cx="1577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환불 정책 설정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1EE4C1-2548-48D6-9322-B5004623296A}"/>
              </a:ext>
            </a:extLst>
          </p:cNvPr>
          <p:cNvSpPr txBox="1"/>
          <p:nvPr/>
        </p:nvSpPr>
        <p:spPr>
          <a:xfrm>
            <a:off x="3758860" y="1465442"/>
            <a:ext cx="1796119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>
                <a:solidFill>
                  <a:schemeClr val="tx2"/>
                </a:solidFill>
              </a:rPr>
              <a:t>환불 정책 조회</a:t>
            </a:r>
            <a:endParaRPr lang="en-US" altLang="ko-KR" sz="16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9717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 flipV="1">
            <a:off x="3688676" y="595797"/>
            <a:ext cx="8401724" cy="4453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1654667" y="457199"/>
            <a:ext cx="1869576" cy="6400801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476656"/>
            <a:ext cx="1674124" cy="63910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" y="476814"/>
            <a:ext cx="1674120" cy="4393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리조트 관리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" y="919021"/>
          <a:ext cx="1674123" cy="192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123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400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체크인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체크아웃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예약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58336"/>
                  </a:ext>
                </a:extLst>
              </a:tr>
              <a:tr h="3818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연회장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7714171"/>
                  </a:ext>
                </a:extLst>
              </a:tr>
              <a:tr h="372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고객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335313"/>
                  </a:ext>
                </a:extLst>
              </a:tr>
              <a:tr h="3722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시설 관리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654166"/>
                  </a:ext>
                </a:extLst>
              </a:tr>
            </a:tbl>
          </a:graphicData>
        </a:graphic>
      </p:graphicFrame>
      <p:sp>
        <p:nvSpPr>
          <p:cNvPr id="23" name="직사각형 22"/>
          <p:cNvSpPr/>
          <p:nvPr/>
        </p:nvSpPr>
        <p:spPr>
          <a:xfrm>
            <a:off x="0" y="-2553"/>
            <a:ext cx="12192000" cy="46692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51351"/>
            <a:ext cx="217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DASAN RESORT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23443" y="89661"/>
            <a:ext cx="1101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</a:rPr>
              <a:t>관리자</a:t>
            </a:r>
            <a:r>
              <a:rPr lang="ko-KR" altLang="en-US" sz="1400" dirty="0">
                <a:solidFill>
                  <a:schemeClr val="bg1"/>
                </a:solidFill>
              </a:rPr>
              <a:t> 님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1011704" y="103245"/>
            <a:ext cx="972766" cy="26043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로그아웃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666990" y="1041169"/>
            <a:ext cx="8401724" cy="569345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558985" y="556873"/>
            <a:ext cx="1266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×</a:t>
            </a:r>
            <a:endParaRPr lang="ko-KR" altLang="en-US" sz="2800" b="1" dirty="0"/>
          </a:p>
        </p:txBody>
      </p:sp>
      <p:sp>
        <p:nvSpPr>
          <p:cNvPr id="30" name="직사각형 29"/>
          <p:cNvSpPr/>
          <p:nvPr/>
        </p:nvSpPr>
        <p:spPr>
          <a:xfrm>
            <a:off x="-3669" y="2856174"/>
            <a:ext cx="1674120" cy="4393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요금 관리</a:t>
            </a: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-3670" y="3316828"/>
          <a:ext cx="1674123" cy="1200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4123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400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요금 조회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요금</a:t>
                      </a:r>
                      <a:r>
                        <a:rPr lang="ko-KR" altLang="en-US" sz="1200" b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설정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58336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환불 정책 ▶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99258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1665508" y="4106416"/>
          <a:ext cx="1847893" cy="8003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7893">
                  <a:extLst>
                    <a:ext uri="{9D8B030D-6E8A-4147-A177-3AD203B41FA5}">
                      <a16:colId xmlns:a16="http://schemas.microsoft.com/office/drawing/2014/main" val="1675651568"/>
                    </a:ext>
                  </a:extLst>
                </a:gridCol>
              </a:tblGrid>
              <a:tr h="400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환불 정책 조회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3429577"/>
                  </a:ext>
                </a:extLst>
              </a:tr>
              <a:tr h="4001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환불 정책 설정 ▶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12673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D95BE842-9C18-744C-991D-4FC2D8B0BF11}"/>
              </a:ext>
            </a:extLst>
          </p:cNvPr>
          <p:cNvSpPr txBox="1"/>
          <p:nvPr/>
        </p:nvSpPr>
        <p:spPr>
          <a:xfrm>
            <a:off x="6451020" y="4754385"/>
            <a:ext cx="132001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088D29A-6A17-5B4B-A6F8-54ED7C99CCB7}"/>
              </a:ext>
            </a:extLst>
          </p:cNvPr>
          <p:cNvSpPr txBox="1"/>
          <p:nvPr/>
        </p:nvSpPr>
        <p:spPr>
          <a:xfrm>
            <a:off x="8970909" y="5723576"/>
            <a:ext cx="132001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04540C59-0D10-C540-BA6C-567F9E47C5C5}"/>
              </a:ext>
            </a:extLst>
          </p:cNvPr>
          <p:cNvSpPr/>
          <p:nvPr/>
        </p:nvSpPr>
        <p:spPr>
          <a:xfrm>
            <a:off x="9928355" y="2926194"/>
            <a:ext cx="988261" cy="36933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수</a:t>
            </a:r>
            <a:r>
              <a:rPr kumimoji="1" lang="ko-Kore-KR" altLang="en-US" dirty="0"/>
              <a:t>정</a:t>
            </a:r>
          </a:p>
        </p:txBody>
      </p:sp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947E60B3-88FD-B846-8240-A974DEB05301}"/>
              </a:ext>
            </a:extLst>
          </p:cNvPr>
          <p:cNvSpPr/>
          <p:nvPr/>
        </p:nvSpPr>
        <p:spPr>
          <a:xfrm>
            <a:off x="10996209" y="2926194"/>
            <a:ext cx="988261" cy="36933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저장</a:t>
            </a:r>
            <a:endParaRPr kumimoji="1" lang="ko-Kore-KR" altLang="en-US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5729856" y="696490"/>
            <a:ext cx="2041180" cy="344680"/>
          </a:xfrm>
          <a:prstGeom prst="round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3688676" y="696490"/>
            <a:ext cx="2041180" cy="34468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7390754" y="668775"/>
            <a:ext cx="44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×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345071" y="660521"/>
            <a:ext cx="441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</a:rPr>
              <a:t>×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B94630C-88EF-437A-AED3-7DB8ABDDAA1A}"/>
              </a:ext>
            </a:extLst>
          </p:cNvPr>
          <p:cNvSpPr txBox="1"/>
          <p:nvPr/>
        </p:nvSpPr>
        <p:spPr>
          <a:xfrm>
            <a:off x="3731301" y="729254"/>
            <a:ext cx="1577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환불 정책 조회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B94630C-88EF-437A-AED3-7DB8ABDDAA1A}"/>
              </a:ext>
            </a:extLst>
          </p:cNvPr>
          <p:cNvSpPr txBox="1"/>
          <p:nvPr/>
        </p:nvSpPr>
        <p:spPr>
          <a:xfrm>
            <a:off x="5743099" y="718873"/>
            <a:ext cx="1577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환불 정책 설정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11EE4C1-2548-48D6-9322-B5004623296A}"/>
              </a:ext>
            </a:extLst>
          </p:cNvPr>
          <p:cNvSpPr txBox="1"/>
          <p:nvPr/>
        </p:nvSpPr>
        <p:spPr>
          <a:xfrm>
            <a:off x="3758860" y="1465442"/>
            <a:ext cx="1796119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tx2"/>
                </a:solidFill>
              </a:rPr>
              <a:t>환불 정책 설정</a:t>
            </a:r>
            <a:endParaRPr lang="en-US" altLang="ko-KR" sz="1600" b="1" dirty="0">
              <a:solidFill>
                <a:schemeClr val="tx2"/>
              </a:solidFill>
            </a:endParaRP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4401C01F-E01C-3446-B90A-7DECC162A6CA}"/>
              </a:ext>
            </a:extLst>
          </p:cNvPr>
          <p:cNvGraphicFramePr>
            <a:graphicFrameLocks noGrp="1"/>
          </p:cNvGraphicFramePr>
          <p:nvPr/>
        </p:nvGraphicFramePr>
        <p:xfrm>
          <a:off x="3710224" y="3469622"/>
          <a:ext cx="8295794" cy="96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1883">
                  <a:extLst>
                    <a:ext uri="{9D8B030D-6E8A-4147-A177-3AD203B41FA5}">
                      <a16:colId xmlns:a16="http://schemas.microsoft.com/office/drawing/2014/main" val="922716557"/>
                    </a:ext>
                  </a:extLst>
                </a:gridCol>
                <a:gridCol w="937260">
                  <a:extLst>
                    <a:ext uri="{9D8B030D-6E8A-4147-A177-3AD203B41FA5}">
                      <a16:colId xmlns:a16="http://schemas.microsoft.com/office/drawing/2014/main" val="795640312"/>
                    </a:ext>
                  </a:extLst>
                </a:gridCol>
                <a:gridCol w="937260">
                  <a:extLst>
                    <a:ext uri="{9D8B030D-6E8A-4147-A177-3AD203B41FA5}">
                      <a16:colId xmlns:a16="http://schemas.microsoft.com/office/drawing/2014/main" val="2644163018"/>
                    </a:ext>
                  </a:extLst>
                </a:gridCol>
                <a:gridCol w="925830">
                  <a:extLst>
                    <a:ext uri="{9D8B030D-6E8A-4147-A177-3AD203B41FA5}">
                      <a16:colId xmlns:a16="http://schemas.microsoft.com/office/drawing/2014/main" val="94220401"/>
                    </a:ext>
                  </a:extLst>
                </a:gridCol>
                <a:gridCol w="925830">
                  <a:extLst>
                    <a:ext uri="{9D8B030D-6E8A-4147-A177-3AD203B41FA5}">
                      <a16:colId xmlns:a16="http://schemas.microsoft.com/office/drawing/2014/main" val="909728278"/>
                    </a:ext>
                  </a:extLst>
                </a:gridCol>
                <a:gridCol w="1012466">
                  <a:extLst>
                    <a:ext uri="{9D8B030D-6E8A-4147-A177-3AD203B41FA5}">
                      <a16:colId xmlns:a16="http://schemas.microsoft.com/office/drawing/2014/main" val="4163871672"/>
                    </a:ext>
                  </a:extLst>
                </a:gridCol>
                <a:gridCol w="804904">
                  <a:extLst>
                    <a:ext uri="{9D8B030D-6E8A-4147-A177-3AD203B41FA5}">
                      <a16:colId xmlns:a16="http://schemas.microsoft.com/office/drawing/2014/main" val="1110158143"/>
                    </a:ext>
                  </a:extLst>
                </a:gridCol>
                <a:gridCol w="880110">
                  <a:extLst>
                    <a:ext uri="{9D8B030D-6E8A-4147-A177-3AD203B41FA5}">
                      <a16:colId xmlns:a16="http://schemas.microsoft.com/office/drawing/2014/main" val="233656623"/>
                    </a:ext>
                  </a:extLst>
                </a:gridCol>
                <a:gridCol w="1080251">
                  <a:extLst>
                    <a:ext uri="{9D8B030D-6E8A-4147-A177-3AD203B41FA5}">
                      <a16:colId xmlns:a16="http://schemas.microsoft.com/office/drawing/2014/main" val="95167298"/>
                    </a:ext>
                  </a:extLst>
                </a:gridCol>
              </a:tblGrid>
              <a:tr h="28803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 취소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 불이행</a:t>
                      </a:r>
                      <a:endParaRPr lang="en-US" altLang="ko-KR" sz="1200" b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(No-show)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498663"/>
                  </a:ext>
                </a:extLst>
              </a:tr>
              <a:tr h="38404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당일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89623"/>
                  </a:ext>
                </a:extLst>
              </a:tr>
              <a:tr h="28803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0%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40%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60%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60%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90%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90%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100%</a:t>
                      </a:r>
                      <a:endParaRPr lang="ko-KR" altLang="en-US" sz="1200" b="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009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8483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438641" cy="6857999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9438640" y="2"/>
          <a:ext cx="2753360" cy="6862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3360">
                  <a:extLst>
                    <a:ext uri="{9D8B030D-6E8A-4147-A177-3AD203B41FA5}">
                      <a16:colId xmlns:a16="http://schemas.microsoft.com/office/drawing/2014/main" val="2573722745"/>
                    </a:ext>
                  </a:extLst>
                </a:gridCol>
              </a:tblGrid>
              <a:tr h="3963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259455"/>
                  </a:ext>
                </a:extLst>
              </a:tr>
              <a:tr h="21058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예약자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예약자 전화번호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대표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투숙자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대표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투숙자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전화번호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대표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투숙자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여권 번호 중 한가지 이상 입력하면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</a:rPr>
                        <a:t>특정 예약 정보 조회 가능 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</a:rPr>
                        <a:t>아무 정보도 입력 하지 않을 시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</a:rPr>
                        <a:t>이 날짜에 체크인 할 사람의 예약 번호 순서대로 예약 정보가 보여짐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292879"/>
                  </a:ext>
                </a:extLst>
              </a:tr>
              <a:tr h="8566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특정 행 선택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</a:rPr>
                        <a:t> 시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</a:rPr>
                        <a:t>예약 정보를 자세히 볼 수 있는 페이지로 이동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684759"/>
                  </a:ext>
                </a:extLst>
              </a:tr>
              <a:tr h="11536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예약하지 않고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</a:rPr>
                        <a:t> 방문하여 투숙하고자 하는 고객의 경우 불러올 정보가 없으므로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</a:rPr>
                        <a:t> ‘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</a:rPr>
                        <a:t>다음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</a:rPr>
                        <a:t>’ 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</a:rPr>
                        <a:t>버튼을 누르면 직접 작성할 수 있는 페이지로 이동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998880"/>
                  </a:ext>
                </a:extLst>
              </a:tr>
              <a:tr h="2345531"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626227"/>
                  </a:ext>
                </a:extLst>
              </a:tr>
            </a:tbl>
          </a:graphicData>
        </a:graphic>
      </p:graphicFrame>
      <p:sp>
        <p:nvSpPr>
          <p:cNvPr id="8" name="타원 7"/>
          <p:cNvSpPr/>
          <p:nvPr/>
        </p:nvSpPr>
        <p:spPr>
          <a:xfrm>
            <a:off x="2672080" y="1422400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2615520" y="5516880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5399360" y="6136640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2743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438640" cy="6858000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9438640" y="0"/>
          <a:ext cx="2753360" cy="6877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3360">
                  <a:extLst>
                    <a:ext uri="{9D8B030D-6E8A-4147-A177-3AD203B41FA5}">
                      <a16:colId xmlns:a16="http://schemas.microsoft.com/office/drawing/2014/main" val="2573722745"/>
                    </a:ext>
                  </a:extLst>
                </a:gridCol>
              </a:tblGrid>
              <a:tr h="3589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259455"/>
                  </a:ext>
                </a:extLst>
              </a:tr>
              <a:tr h="28459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예약 정보 확인 가능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예약 번호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예약자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연락처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대표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투숙자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이름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연락처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여권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</a:rPr>
                        <a:t> 번호에 대한 정보가 나옴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</a:rPr>
                        <a:t>또한 예약한 객실 및 투숙 인원 객실 타입 기본 침대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</a:rPr>
                        <a:t>추가 침대 개수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</a:rPr>
                        <a:t>체크인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</a:rPr>
                        <a:t>체크아웃 날짜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</a:rPr>
                        <a:t>예약한 서비스에 대한 정보도 알 수 있음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4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400" b="0" baseline="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</a:rPr>
                        <a:t>사전에 예약하지 않은 고객의 경우 불러올 정보가 없으므로 모든 항목이 비어져 있음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</a:rPr>
                        <a:t>직원이 정보 직접 입력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292879"/>
                  </a:ext>
                </a:extLst>
              </a:tr>
              <a:tr h="7307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수정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</a:rPr>
                        <a:t> 버튼을 누르면 각 항목에 대한 변경 및 취소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</a:rPr>
                        <a:t>추가를 할 수 있음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684759"/>
                  </a:ext>
                </a:extLst>
              </a:tr>
              <a:tr h="79814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위에 있는 정보가 맞으면 확인 버튼을 누름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</a:rPr>
                        <a:t>그러면 객실 배정을 할 수 있는 페이지로 이동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998880"/>
                  </a:ext>
                </a:extLst>
              </a:tr>
              <a:tr h="2124194"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038825"/>
                  </a:ext>
                </a:extLst>
              </a:tr>
            </a:tbl>
          </a:graphicData>
        </a:graphic>
      </p:graphicFrame>
      <p:sp>
        <p:nvSpPr>
          <p:cNvPr id="6" name="타원 5"/>
          <p:cNvSpPr/>
          <p:nvPr/>
        </p:nvSpPr>
        <p:spPr>
          <a:xfrm>
            <a:off x="2844800" y="1656080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7813040" y="5537200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8831922" y="5177200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7014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38640" cy="6858000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9098599"/>
              </p:ext>
            </p:extLst>
          </p:nvPr>
        </p:nvGraphicFramePr>
        <p:xfrm>
          <a:off x="9438640" y="0"/>
          <a:ext cx="2753360" cy="6887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3360">
                  <a:extLst>
                    <a:ext uri="{9D8B030D-6E8A-4147-A177-3AD203B41FA5}">
                      <a16:colId xmlns:a16="http://schemas.microsoft.com/office/drawing/2014/main" val="2573722745"/>
                    </a:ext>
                  </a:extLst>
                </a:gridCol>
              </a:tblGrid>
              <a:tr h="3276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259455"/>
                  </a:ext>
                </a:extLst>
              </a:tr>
              <a:tr h="7418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</a:rPr>
                        <a:t>투숙자가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 실제로 체크인 한 시간을 수기로 작성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292879"/>
                  </a:ext>
                </a:extLst>
              </a:tr>
              <a:tr h="9233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예약한 정보를 바탕으로 객실 직접 배정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돋보기 버튼 누르면 객실 현황이 나오면서 지금 이용 가능한 객실이 나옴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684759"/>
                  </a:ext>
                </a:extLst>
              </a:tr>
              <a:tr h="10751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체크인 시간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객실 배정에 대한 입력 사항들을 저장함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1440253"/>
                  </a:ext>
                </a:extLst>
              </a:tr>
              <a:tr h="3789949"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998880"/>
                  </a:ext>
                </a:extLst>
              </a:tr>
            </a:tbl>
          </a:graphicData>
        </a:graphic>
      </p:graphicFrame>
      <p:sp>
        <p:nvSpPr>
          <p:cNvPr id="6" name="타원 5"/>
          <p:cNvSpPr/>
          <p:nvPr/>
        </p:nvSpPr>
        <p:spPr>
          <a:xfrm>
            <a:off x="5831840" y="2926080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2651760" y="5232400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8310880" y="5744800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2617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9438640" y="0"/>
          <a:ext cx="275336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3360">
                  <a:extLst>
                    <a:ext uri="{9D8B030D-6E8A-4147-A177-3AD203B41FA5}">
                      <a16:colId xmlns:a16="http://schemas.microsoft.com/office/drawing/2014/main" val="2573722745"/>
                    </a:ext>
                  </a:extLst>
                </a:gridCol>
              </a:tblGrid>
              <a:tr h="4046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259455"/>
                  </a:ext>
                </a:extLst>
              </a:tr>
              <a:tr h="9375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고객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ID,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</a:rPr>
                        <a:t>연락처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</a:rPr>
                        <a:t>날짜를 통해 영수증을 조회할 수 있음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292879"/>
                  </a:ext>
                </a:extLst>
              </a:tr>
              <a:tr h="72586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</a:rPr>
                        <a:t>영수증 출력 가능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684759"/>
                  </a:ext>
                </a:extLst>
              </a:tr>
              <a:tr h="4789855">
                <a:tc>
                  <a:txBody>
                    <a:bodyPr/>
                    <a:lstStyle/>
                    <a:p>
                      <a:pPr latinLnBrk="1"/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0998880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38640" cy="6858000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600960" y="1218157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8341360" y="2528797"/>
            <a:ext cx="360000" cy="3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9519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4561</Words>
  <Application>Microsoft Office PowerPoint</Application>
  <PresentationFormat>와이드스크린</PresentationFormat>
  <Paragraphs>1941</Paragraphs>
  <Slides>52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문종현</dc:creator>
  <cp:lastModifiedBy>현 정</cp:lastModifiedBy>
  <cp:revision>43</cp:revision>
  <dcterms:created xsi:type="dcterms:W3CDTF">2021-05-26T12:46:38Z</dcterms:created>
  <dcterms:modified xsi:type="dcterms:W3CDTF">2021-05-30T18:45:37Z</dcterms:modified>
</cp:coreProperties>
</file>